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54"/>
  </p:notesMasterIdLst>
  <p:sldIdLst>
    <p:sldId id="302" r:id="rId3"/>
    <p:sldId id="303" r:id="rId4"/>
    <p:sldId id="304" r:id="rId5"/>
    <p:sldId id="305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306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>
      <p:cViewPr varScale="1">
        <p:scale>
          <a:sx n="66" d="100"/>
          <a:sy n="66" d="100"/>
        </p:scale>
        <p:origin x="1666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54B4-90B2-45AC-9BC3-F4FDDE4EF8C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1A26B-E503-4667-8EC4-42E3D460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4A34B-1A74-4CEE-BBDF-2018B7880538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8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4A34B-1A74-4CEE-BBDF-2018B7880538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5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2650" y="3120542"/>
            <a:ext cx="8293100" cy="885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82589" y="4005986"/>
            <a:ext cx="8293221" cy="164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0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555480" y="7358592"/>
            <a:ext cx="502920" cy="413808"/>
          </a:xfrm>
          <a:prstGeom prst="rect">
            <a:avLst/>
          </a:prstGeom>
        </p:spPr>
        <p:txBody>
          <a:bodyPr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DC60E-3588-41C0-B848-80A1EDB386D0}" type="slidenum">
              <a:rPr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0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99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1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01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086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59080"/>
            <a:ext cx="2263140" cy="7167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59080"/>
            <a:ext cx="6621780" cy="716788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91566" y="1903984"/>
            <a:ext cx="4490085" cy="483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670560" y="1381760"/>
            <a:ext cx="8717280" cy="103632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179320" y="4490720"/>
            <a:ext cx="7163118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5840" y="1727200"/>
            <a:ext cx="8385493" cy="198628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9320" y="4490720"/>
            <a:ext cx="7208520" cy="198628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080"/>
            </a:lvl1pPr>
          </a:lstStyle>
          <a:p>
            <a:r>
              <a:rPr lang="en-US" alt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54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304020" y="7254241"/>
            <a:ext cx="670560" cy="413808"/>
          </a:xfrm>
          <a:prstGeom prst="rect">
            <a:avLst/>
          </a:prstGeom>
        </p:spPr>
        <p:txBody>
          <a:bodyPr/>
          <a:lstStyle>
            <a:lvl1pPr algn="r">
              <a:defRPr lang="en-US" sz="22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4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3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381760"/>
            <a:ext cx="4442460" cy="604520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381760"/>
            <a:ext cx="4442460" cy="604520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738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259080"/>
            <a:ext cx="9052560" cy="894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209040"/>
            <a:ext cx="9052560" cy="621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06852" name="Freeform 4"/>
          <p:cNvSpPr>
            <a:spLocks noChangeArrowheads="1"/>
          </p:cNvSpPr>
          <p:nvPr/>
        </p:nvSpPr>
        <p:spPr bwMode="auto">
          <a:xfrm>
            <a:off x="419100" y="172720"/>
            <a:ext cx="9052560" cy="69088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502920" y="7513320"/>
            <a:ext cx="905256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2068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" y="7426960"/>
            <a:ext cx="2095500" cy="17272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8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r>
              <a:rPr lang="en-SG" dirty="0">
                <a:solidFill>
                  <a:srgbClr val="003399"/>
                </a:solidFill>
              </a:rPr>
              <a:t>[501043 Lecture 1: Intro to Java]</a:t>
            </a:r>
            <a:endParaRPr lang="en-US" dirty="0">
              <a:solidFill>
                <a:srgbClr val="003399"/>
              </a:solidFill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220200" y="7306416"/>
            <a:ext cx="670560" cy="413808"/>
          </a:xfrm>
          <a:prstGeom prst="rect">
            <a:avLst/>
          </a:prstGeom>
        </p:spPr>
        <p:txBody>
          <a:bodyPr/>
          <a:lstStyle>
            <a:lvl1pPr algn="r">
              <a:defRPr lang="en-US" sz="22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03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5pPr>
      <a:lvl6pPr marL="50292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6pPr>
      <a:lvl7pPr marL="100584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7pPr>
      <a:lvl8pPr marL="150876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8pPr>
      <a:lvl9pPr marL="201168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77190" indent="-3771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36918" indent="-3579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860">
          <a:solidFill>
            <a:schemeClr val="tx1"/>
          </a:solidFill>
          <a:latin typeface="+mn-lt"/>
          <a:cs typeface="+mn-cs"/>
        </a:defRPr>
      </a:lvl2pPr>
      <a:lvl3pPr marL="1124585" indent="-385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20">
          <a:solidFill>
            <a:schemeClr val="tx1"/>
          </a:solidFill>
          <a:latin typeface="+mn-lt"/>
          <a:cs typeface="+mn-cs"/>
        </a:defRPr>
      </a:lvl3pPr>
      <a:lvl4pPr marL="1473835" indent="-3475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200">
          <a:solidFill>
            <a:schemeClr val="tx1"/>
          </a:solidFill>
          <a:latin typeface="+mn-lt"/>
          <a:cs typeface="+mn-cs"/>
        </a:defRPr>
      </a:lvl4pPr>
      <a:lvl5pPr marL="184927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5pPr>
      <a:lvl6pPr marL="235219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6pPr>
      <a:lvl7pPr marL="285511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7pPr>
      <a:lvl8pPr marL="335803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8pPr>
      <a:lvl9pPr marL="386095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bitmask.html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graphds.htm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halim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bitmask.html" TargetMode="External"/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sualgo.net/graphds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accent3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40" dirty="0"/>
              <a:t>Data Structures </a:t>
            </a:r>
            <a:r>
              <a:rPr lang="en-US" sz="4840"/>
              <a:t>and Algorithms</a:t>
            </a:r>
            <a:endParaRPr lang="en-US" sz="484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40" dirty="0">
                <a:solidFill>
                  <a:srgbClr val="FF0000"/>
                </a:solidFill>
              </a:rPr>
              <a:t>The Foundations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2" y="226141"/>
            <a:ext cx="1922516" cy="106164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62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8255">
              <a:lnSpc>
                <a:spcPct val="100000"/>
              </a:lnSpc>
            </a:pPr>
            <a:r>
              <a:rPr spc="-30" dirty="0"/>
              <a:t>Representation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5" dirty="0"/>
              <a:t>UFDS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903984"/>
            <a:ext cx="8658225" cy="304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spc="-10" dirty="0">
                <a:latin typeface="Calibri"/>
                <a:cs typeface="Calibri"/>
              </a:rPr>
              <a:t>record </a:t>
            </a:r>
            <a:r>
              <a:rPr sz="3050" spc="10" dirty="0">
                <a:latin typeface="Calibri"/>
                <a:cs typeface="Calibri"/>
              </a:rPr>
              <a:t>this </a:t>
            </a:r>
            <a:r>
              <a:rPr sz="3050" spc="-15" dirty="0">
                <a:latin typeface="Calibri"/>
                <a:cs typeface="Calibri"/>
              </a:rPr>
              <a:t>forest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dirty="0">
                <a:latin typeface="Calibri"/>
                <a:cs typeface="Calibri"/>
              </a:rPr>
              <a:t>trees </a:t>
            </a:r>
            <a:r>
              <a:rPr sz="3050" spc="10" dirty="0">
                <a:latin typeface="Calibri"/>
                <a:cs typeface="Calibri"/>
              </a:rPr>
              <a:t>with an </a:t>
            </a:r>
            <a:r>
              <a:rPr sz="3050" spc="-15" dirty="0">
                <a:latin typeface="Calibri"/>
                <a:cs typeface="Calibri"/>
              </a:rPr>
              <a:t>array</a:t>
            </a:r>
            <a:r>
              <a:rPr sz="3050" spc="35" dirty="0">
                <a:latin typeface="Calibri"/>
                <a:cs typeface="Calibri"/>
              </a:rPr>
              <a:t> </a:t>
            </a:r>
            <a:r>
              <a:rPr sz="3050" b="1" spc="15" dirty="0">
                <a:latin typeface="Calibri"/>
                <a:cs typeface="Calibri"/>
              </a:rPr>
              <a:t>p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b="1" spc="-5" dirty="0">
                <a:latin typeface="Calibri"/>
                <a:cs typeface="Calibri"/>
              </a:rPr>
              <a:t>p[i] </a:t>
            </a:r>
            <a:r>
              <a:rPr sz="2650" spc="-25" dirty="0">
                <a:latin typeface="Calibri"/>
                <a:cs typeface="Calibri"/>
              </a:rPr>
              <a:t>records </a:t>
            </a:r>
            <a:r>
              <a:rPr sz="2650" spc="-10" dirty="0">
                <a:latin typeface="Calibri"/>
                <a:cs typeface="Calibri"/>
              </a:rPr>
              <a:t>the </a:t>
            </a:r>
            <a:r>
              <a:rPr sz="2650" spc="-20" dirty="0">
                <a:latin typeface="Calibri"/>
                <a:cs typeface="Calibri"/>
              </a:rPr>
              <a:t>parent </a:t>
            </a:r>
            <a:r>
              <a:rPr sz="2650" spc="-10" dirty="0">
                <a:latin typeface="Calibri"/>
                <a:cs typeface="Calibri"/>
              </a:rPr>
              <a:t>of </a:t>
            </a:r>
            <a:r>
              <a:rPr sz="2650" spc="-15" dirty="0">
                <a:latin typeface="Calibri"/>
                <a:cs typeface="Calibri"/>
              </a:rPr>
              <a:t>item </a:t>
            </a:r>
            <a:r>
              <a:rPr sz="2650" b="1" spc="-5" dirty="0">
                <a:latin typeface="Calibri"/>
                <a:cs typeface="Calibri"/>
              </a:rPr>
              <a:t>i</a:t>
            </a:r>
            <a:endParaRPr sz="26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if </a:t>
            </a:r>
            <a:r>
              <a:rPr sz="2600" b="1" spc="10" dirty="0">
                <a:latin typeface="Calibri"/>
                <a:cs typeface="Calibri"/>
              </a:rPr>
              <a:t>p[i] </a:t>
            </a:r>
            <a:r>
              <a:rPr sz="2600" b="1" spc="20" dirty="0">
                <a:latin typeface="Calibri"/>
                <a:cs typeface="Calibri"/>
              </a:rPr>
              <a:t>= </a:t>
            </a:r>
            <a:r>
              <a:rPr sz="2600" b="1" spc="5" dirty="0">
                <a:latin typeface="Calibri"/>
                <a:cs typeface="Calibri"/>
              </a:rPr>
              <a:t>i</a:t>
            </a:r>
            <a:r>
              <a:rPr sz="2600" spc="5" dirty="0">
                <a:latin typeface="Calibri"/>
                <a:cs typeface="Calibri"/>
              </a:rPr>
              <a:t>, </a:t>
            </a:r>
            <a:r>
              <a:rPr sz="2600" spc="15" dirty="0">
                <a:latin typeface="Calibri"/>
                <a:cs typeface="Calibri"/>
              </a:rPr>
              <a:t>then </a:t>
            </a:r>
            <a:r>
              <a:rPr sz="2600" b="1" spc="5" dirty="0">
                <a:latin typeface="Calibri"/>
                <a:cs typeface="Calibri"/>
              </a:rPr>
              <a:t>i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15" dirty="0">
                <a:latin typeface="Calibri"/>
                <a:cs typeface="Calibri"/>
              </a:rPr>
              <a:t>a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root</a:t>
            </a:r>
            <a:endParaRPr sz="26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60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And also the </a:t>
            </a:r>
            <a:r>
              <a:rPr sz="2200" spc="-10" dirty="0">
                <a:latin typeface="Calibri"/>
                <a:cs typeface="Calibri"/>
              </a:rPr>
              <a:t>representative item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ts val="3379"/>
              </a:lnSpc>
            </a:pPr>
            <a:r>
              <a:rPr sz="3050" spc="-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spc="-5" dirty="0">
                <a:latin typeface="Calibri"/>
                <a:cs typeface="Calibri"/>
              </a:rPr>
              <a:t>example </a:t>
            </a:r>
            <a:r>
              <a:rPr sz="3050" spc="-35" dirty="0">
                <a:latin typeface="Calibri"/>
                <a:cs typeface="Calibri"/>
              </a:rPr>
              <a:t>below,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-10" dirty="0">
                <a:latin typeface="Calibri"/>
                <a:cs typeface="Calibri"/>
              </a:rPr>
              <a:t>have </a:t>
            </a:r>
            <a:r>
              <a:rPr sz="3050" b="1" spc="15" dirty="0">
                <a:latin typeface="Calibri"/>
                <a:cs typeface="Calibri"/>
              </a:rPr>
              <a:t>p </a:t>
            </a:r>
            <a:r>
              <a:rPr sz="3050" b="1" spc="10" dirty="0">
                <a:latin typeface="Calibri"/>
                <a:cs typeface="Calibri"/>
              </a:rPr>
              <a:t>=</a:t>
            </a:r>
            <a:r>
              <a:rPr sz="3050" b="1" spc="4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{2,3,3,3,3,6,6,6,8}</a:t>
            </a:r>
            <a:endParaRPr sz="3050">
              <a:latin typeface="Calibri"/>
              <a:cs typeface="Calibri"/>
            </a:endParaRPr>
          </a:p>
          <a:p>
            <a:pPr marR="113664" algn="r">
              <a:lnSpc>
                <a:spcPts val="3379"/>
              </a:lnSpc>
            </a:pPr>
            <a:r>
              <a:rPr sz="3050" spc="10" dirty="0">
                <a:solidFill>
                  <a:srgbClr val="FF0000"/>
                </a:solidFill>
                <a:latin typeface="Calibri"/>
                <a:cs typeface="Calibri"/>
              </a:rPr>
              <a:t>0,1,2,3,4,5,6,7,8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796" y="5321808"/>
            <a:ext cx="7988807" cy="173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17" y="6256782"/>
            <a:ext cx="8063483" cy="1309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5525">
              <a:lnSpc>
                <a:spcPct val="100000"/>
              </a:lnSpc>
            </a:pPr>
            <a:r>
              <a:rPr spc="-5" dirty="0"/>
              <a:t>UFDS – </a:t>
            </a:r>
            <a:r>
              <a:rPr spc="-15" dirty="0"/>
              <a:t>FindSet</a:t>
            </a:r>
            <a:r>
              <a:rPr spc="-25" dirty="0"/>
              <a:t> </a:t>
            </a:r>
            <a:r>
              <a:rPr spc="-30" dirty="0"/>
              <a:t>Operation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1566" y="1698244"/>
            <a:ext cx="8810625" cy="235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each </a:t>
            </a:r>
            <a:r>
              <a:rPr sz="3050" dirty="0">
                <a:latin typeface="Calibri"/>
                <a:cs typeface="Calibri"/>
              </a:rPr>
              <a:t>item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b="1" u="heavy" spc="5" dirty="0">
                <a:latin typeface="Calibri"/>
                <a:cs typeface="Calibri"/>
              </a:rPr>
              <a:t>find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spc="-5" dirty="0">
                <a:latin typeface="Calibri"/>
                <a:cs typeface="Calibri"/>
              </a:rPr>
              <a:t>representative</a:t>
            </a:r>
            <a:r>
              <a:rPr sz="3050" spc="10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item</a:t>
            </a:r>
            <a:endParaRPr sz="3050"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</a:pPr>
            <a:r>
              <a:rPr sz="3050" spc="10" dirty="0">
                <a:latin typeface="Calibri"/>
                <a:cs typeface="Calibri"/>
              </a:rPr>
              <a:t>of the </a:t>
            </a:r>
            <a:r>
              <a:rPr sz="3050" dirty="0">
                <a:latin typeface="Calibri"/>
                <a:cs typeface="Calibri"/>
              </a:rPr>
              <a:t>set that contains item </a:t>
            </a:r>
            <a:r>
              <a:rPr sz="3050" b="1" spc="5" dirty="0">
                <a:latin typeface="Calibri"/>
                <a:cs typeface="Calibri"/>
              </a:rPr>
              <a:t>i </a:t>
            </a:r>
            <a:r>
              <a:rPr sz="3050" spc="5" dirty="0">
                <a:latin typeface="Calibri"/>
                <a:cs typeface="Calibri"/>
              </a:rPr>
              <a:t>by </a:t>
            </a:r>
            <a:r>
              <a:rPr sz="3050" spc="-5" dirty="0">
                <a:latin typeface="Calibri"/>
                <a:cs typeface="Calibri"/>
              </a:rPr>
              <a:t>recursively </a:t>
            </a:r>
            <a:r>
              <a:rPr sz="3050" spc="10" dirty="0">
                <a:latin typeface="Calibri"/>
                <a:cs typeface="Calibri"/>
              </a:rPr>
              <a:t>visiting </a:t>
            </a:r>
            <a:r>
              <a:rPr sz="3050" b="1" spc="10" dirty="0">
                <a:latin typeface="Calibri"/>
                <a:cs typeface="Calibri"/>
              </a:rPr>
              <a:t>p[i]  </a:t>
            </a:r>
            <a:r>
              <a:rPr sz="3050" dirty="0">
                <a:latin typeface="Calibri"/>
                <a:cs typeface="Calibri"/>
              </a:rPr>
              <a:t>until </a:t>
            </a:r>
            <a:r>
              <a:rPr sz="3050" b="1" spc="10" dirty="0">
                <a:latin typeface="Calibri"/>
                <a:cs typeface="Calibri"/>
              </a:rPr>
              <a:t>p[i] =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; </a:t>
            </a:r>
            <a:r>
              <a:rPr sz="3050" spc="10" dirty="0">
                <a:latin typeface="Calibri"/>
                <a:cs typeface="Calibri"/>
              </a:rPr>
              <a:t>Then,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i="1" spc="5" dirty="0">
                <a:latin typeface="Calibri"/>
                <a:cs typeface="Calibri"/>
              </a:rPr>
              <a:t>compress </a:t>
            </a:r>
            <a:r>
              <a:rPr sz="3050" i="1" spc="10" dirty="0">
                <a:latin typeface="Calibri"/>
                <a:cs typeface="Calibri"/>
              </a:rPr>
              <a:t>the path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make  </a:t>
            </a:r>
            <a:r>
              <a:rPr sz="3050" dirty="0">
                <a:latin typeface="Calibri"/>
                <a:cs typeface="Calibri"/>
              </a:rPr>
              <a:t>future </a:t>
            </a:r>
            <a:r>
              <a:rPr sz="3050" spc="10" dirty="0">
                <a:latin typeface="Calibri"/>
                <a:cs typeface="Calibri"/>
              </a:rPr>
              <a:t>find </a:t>
            </a:r>
            <a:r>
              <a:rPr sz="3050" dirty="0">
                <a:latin typeface="Calibri"/>
                <a:cs typeface="Calibri"/>
              </a:rPr>
              <a:t>operations </a:t>
            </a:r>
            <a:r>
              <a:rPr sz="3050" spc="5" dirty="0">
                <a:latin typeface="Calibri"/>
                <a:cs typeface="Calibri"/>
              </a:rPr>
              <a:t>(very) </a:t>
            </a:r>
            <a:r>
              <a:rPr sz="3050" spc="-10" dirty="0">
                <a:latin typeface="Calibri"/>
                <a:cs typeface="Calibri"/>
              </a:rPr>
              <a:t>fast, </a:t>
            </a:r>
            <a:r>
              <a:rPr sz="3050" dirty="0">
                <a:latin typeface="Calibri"/>
                <a:cs typeface="Calibri"/>
              </a:rPr>
              <a:t>i.e.</a:t>
            </a:r>
            <a:r>
              <a:rPr sz="3050" spc="2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O(1)</a:t>
            </a:r>
            <a:endParaRPr sz="3050">
              <a:latin typeface="Calibri"/>
              <a:cs typeface="Calibri"/>
            </a:endParaRPr>
          </a:p>
          <a:p>
            <a:pPr marL="387985" indent="-37528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8620" algn="l"/>
              </a:tabLst>
            </a:pPr>
            <a:r>
              <a:rPr sz="2650" spc="-15" dirty="0">
                <a:latin typeface="Calibri"/>
                <a:cs typeface="Calibri"/>
              </a:rPr>
              <a:t>Example </a:t>
            </a:r>
            <a:r>
              <a:rPr sz="2650" spc="-10" dirty="0">
                <a:latin typeface="Calibri"/>
                <a:cs typeface="Calibri"/>
              </a:rPr>
              <a:t>of</a:t>
            </a:r>
            <a:r>
              <a:rPr sz="2650" spc="-7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findSet(0)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1089" y="4386834"/>
            <a:ext cx="7814309" cy="1800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3822" y="5677661"/>
            <a:ext cx="238125" cy="902335"/>
          </a:xfrm>
          <a:custGeom>
            <a:avLst/>
            <a:gdLst/>
            <a:ahLst/>
            <a:cxnLst/>
            <a:rect l="l" t="t" r="r" b="b"/>
            <a:pathLst>
              <a:path w="238125" h="902334">
                <a:moveTo>
                  <a:pt x="237744" y="783336"/>
                </a:moveTo>
                <a:lnTo>
                  <a:pt x="178308" y="783336"/>
                </a:lnTo>
                <a:lnTo>
                  <a:pt x="178307" y="0"/>
                </a:lnTo>
                <a:lnTo>
                  <a:pt x="59435" y="0"/>
                </a:lnTo>
                <a:lnTo>
                  <a:pt x="59436" y="783336"/>
                </a:lnTo>
                <a:lnTo>
                  <a:pt x="0" y="783336"/>
                </a:lnTo>
                <a:lnTo>
                  <a:pt x="118872" y="902208"/>
                </a:lnTo>
                <a:lnTo>
                  <a:pt x="237744" y="78333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9532" y="5663184"/>
            <a:ext cx="306070" cy="936625"/>
          </a:xfrm>
          <a:custGeom>
            <a:avLst/>
            <a:gdLst/>
            <a:ahLst/>
            <a:cxnLst/>
            <a:rect l="l" t="t" r="r" b="b"/>
            <a:pathLst>
              <a:path w="306069" h="936625">
                <a:moveTo>
                  <a:pt x="93726" y="783336"/>
                </a:moveTo>
                <a:lnTo>
                  <a:pt x="0" y="783336"/>
                </a:lnTo>
                <a:lnTo>
                  <a:pt x="34290" y="817626"/>
                </a:lnTo>
                <a:lnTo>
                  <a:pt x="34290" y="811530"/>
                </a:lnTo>
                <a:lnTo>
                  <a:pt x="44196" y="787908"/>
                </a:lnTo>
                <a:lnTo>
                  <a:pt x="67818" y="811530"/>
                </a:lnTo>
                <a:lnTo>
                  <a:pt x="79248" y="811530"/>
                </a:lnTo>
                <a:lnTo>
                  <a:pt x="79248" y="797814"/>
                </a:lnTo>
                <a:lnTo>
                  <a:pt x="93726" y="783336"/>
                </a:lnTo>
                <a:close/>
              </a:path>
              <a:path w="306069" h="936625">
                <a:moveTo>
                  <a:pt x="67818" y="811530"/>
                </a:moveTo>
                <a:lnTo>
                  <a:pt x="44196" y="787908"/>
                </a:lnTo>
                <a:lnTo>
                  <a:pt x="34290" y="811530"/>
                </a:lnTo>
                <a:lnTo>
                  <a:pt x="67818" y="811530"/>
                </a:lnTo>
                <a:close/>
              </a:path>
              <a:path w="306069" h="936625">
                <a:moveTo>
                  <a:pt x="153161" y="896874"/>
                </a:moveTo>
                <a:lnTo>
                  <a:pt x="67818" y="811530"/>
                </a:lnTo>
                <a:lnTo>
                  <a:pt x="34290" y="811530"/>
                </a:lnTo>
                <a:lnTo>
                  <a:pt x="34290" y="817626"/>
                </a:lnTo>
                <a:lnTo>
                  <a:pt x="143256" y="926592"/>
                </a:lnTo>
                <a:lnTo>
                  <a:pt x="143256" y="906780"/>
                </a:lnTo>
                <a:lnTo>
                  <a:pt x="153161" y="896874"/>
                </a:lnTo>
                <a:close/>
              </a:path>
              <a:path w="306069" h="936625">
                <a:moveTo>
                  <a:pt x="226314" y="783336"/>
                </a:moveTo>
                <a:lnTo>
                  <a:pt x="226313" y="0"/>
                </a:lnTo>
                <a:lnTo>
                  <a:pt x="79247" y="0"/>
                </a:lnTo>
                <a:lnTo>
                  <a:pt x="79248" y="783336"/>
                </a:lnTo>
                <a:lnTo>
                  <a:pt x="93726" y="783336"/>
                </a:lnTo>
                <a:lnTo>
                  <a:pt x="93725" y="28194"/>
                </a:lnTo>
                <a:lnTo>
                  <a:pt x="107441" y="14478"/>
                </a:lnTo>
                <a:lnTo>
                  <a:pt x="107441" y="28194"/>
                </a:lnTo>
                <a:lnTo>
                  <a:pt x="198119" y="28194"/>
                </a:lnTo>
                <a:lnTo>
                  <a:pt x="198119" y="14478"/>
                </a:lnTo>
                <a:lnTo>
                  <a:pt x="212597" y="28194"/>
                </a:lnTo>
                <a:lnTo>
                  <a:pt x="212597" y="783336"/>
                </a:lnTo>
                <a:lnTo>
                  <a:pt x="226314" y="783336"/>
                </a:lnTo>
                <a:close/>
              </a:path>
              <a:path w="306069" h="936625">
                <a:moveTo>
                  <a:pt x="107442" y="811530"/>
                </a:moveTo>
                <a:lnTo>
                  <a:pt x="107441" y="28194"/>
                </a:lnTo>
                <a:lnTo>
                  <a:pt x="93725" y="28194"/>
                </a:lnTo>
                <a:lnTo>
                  <a:pt x="93726" y="783336"/>
                </a:lnTo>
                <a:lnTo>
                  <a:pt x="79248" y="797814"/>
                </a:lnTo>
                <a:lnTo>
                  <a:pt x="79248" y="811530"/>
                </a:lnTo>
                <a:lnTo>
                  <a:pt x="107442" y="811530"/>
                </a:lnTo>
                <a:close/>
              </a:path>
              <a:path w="306069" h="936625">
                <a:moveTo>
                  <a:pt x="107441" y="28194"/>
                </a:moveTo>
                <a:lnTo>
                  <a:pt x="107441" y="14478"/>
                </a:lnTo>
                <a:lnTo>
                  <a:pt x="93725" y="28194"/>
                </a:lnTo>
                <a:lnTo>
                  <a:pt x="107441" y="28194"/>
                </a:lnTo>
                <a:close/>
              </a:path>
              <a:path w="306069" h="936625">
                <a:moveTo>
                  <a:pt x="163068" y="906780"/>
                </a:moveTo>
                <a:lnTo>
                  <a:pt x="153161" y="896874"/>
                </a:lnTo>
                <a:lnTo>
                  <a:pt x="143256" y="906780"/>
                </a:lnTo>
                <a:lnTo>
                  <a:pt x="163068" y="906780"/>
                </a:lnTo>
                <a:close/>
              </a:path>
              <a:path w="306069" h="936625">
                <a:moveTo>
                  <a:pt x="163068" y="926542"/>
                </a:moveTo>
                <a:lnTo>
                  <a:pt x="163068" y="906780"/>
                </a:lnTo>
                <a:lnTo>
                  <a:pt x="143256" y="906780"/>
                </a:lnTo>
                <a:lnTo>
                  <a:pt x="143256" y="926592"/>
                </a:lnTo>
                <a:lnTo>
                  <a:pt x="153162" y="936498"/>
                </a:lnTo>
                <a:lnTo>
                  <a:pt x="163068" y="926542"/>
                </a:lnTo>
                <a:close/>
              </a:path>
              <a:path w="306069" h="936625">
                <a:moveTo>
                  <a:pt x="272034" y="817031"/>
                </a:moveTo>
                <a:lnTo>
                  <a:pt x="272034" y="811530"/>
                </a:lnTo>
                <a:lnTo>
                  <a:pt x="238505" y="811530"/>
                </a:lnTo>
                <a:lnTo>
                  <a:pt x="153161" y="896874"/>
                </a:lnTo>
                <a:lnTo>
                  <a:pt x="163068" y="906780"/>
                </a:lnTo>
                <a:lnTo>
                  <a:pt x="163068" y="926542"/>
                </a:lnTo>
                <a:lnTo>
                  <a:pt x="272034" y="817031"/>
                </a:lnTo>
                <a:close/>
              </a:path>
              <a:path w="306069" h="936625">
                <a:moveTo>
                  <a:pt x="212597" y="28194"/>
                </a:moveTo>
                <a:lnTo>
                  <a:pt x="198119" y="14478"/>
                </a:lnTo>
                <a:lnTo>
                  <a:pt x="198119" y="28194"/>
                </a:lnTo>
                <a:lnTo>
                  <a:pt x="212597" y="28194"/>
                </a:lnTo>
                <a:close/>
              </a:path>
              <a:path w="306069" h="936625">
                <a:moveTo>
                  <a:pt x="226314" y="811530"/>
                </a:moveTo>
                <a:lnTo>
                  <a:pt x="226314" y="797814"/>
                </a:lnTo>
                <a:lnTo>
                  <a:pt x="212597" y="783336"/>
                </a:lnTo>
                <a:lnTo>
                  <a:pt x="212597" y="28194"/>
                </a:lnTo>
                <a:lnTo>
                  <a:pt x="198119" y="28194"/>
                </a:lnTo>
                <a:lnTo>
                  <a:pt x="198120" y="811530"/>
                </a:lnTo>
                <a:lnTo>
                  <a:pt x="226314" y="811530"/>
                </a:lnTo>
                <a:close/>
              </a:path>
              <a:path w="306069" h="936625">
                <a:moveTo>
                  <a:pt x="305562" y="783336"/>
                </a:moveTo>
                <a:lnTo>
                  <a:pt x="212597" y="783336"/>
                </a:lnTo>
                <a:lnTo>
                  <a:pt x="226314" y="797814"/>
                </a:lnTo>
                <a:lnTo>
                  <a:pt x="226314" y="811530"/>
                </a:lnTo>
                <a:lnTo>
                  <a:pt x="238505" y="811530"/>
                </a:lnTo>
                <a:lnTo>
                  <a:pt x="262128" y="787908"/>
                </a:lnTo>
                <a:lnTo>
                  <a:pt x="272034" y="811530"/>
                </a:lnTo>
                <a:lnTo>
                  <a:pt x="272034" y="817031"/>
                </a:lnTo>
                <a:lnTo>
                  <a:pt x="305562" y="783336"/>
                </a:lnTo>
                <a:close/>
              </a:path>
              <a:path w="306069" h="936625">
                <a:moveTo>
                  <a:pt x="272034" y="811530"/>
                </a:moveTo>
                <a:lnTo>
                  <a:pt x="262128" y="787908"/>
                </a:lnTo>
                <a:lnTo>
                  <a:pt x="238505" y="811530"/>
                </a:lnTo>
                <a:lnTo>
                  <a:pt x="272034" y="811530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>
              <a:lnSpc>
                <a:spcPct val="100000"/>
              </a:lnSpc>
            </a:pPr>
            <a:r>
              <a:rPr spc="-5" dirty="0"/>
              <a:t>UFDS – </a:t>
            </a:r>
            <a:r>
              <a:rPr spc="-10" dirty="0"/>
              <a:t>UnionSet </a:t>
            </a:r>
            <a:r>
              <a:rPr spc="-25" dirty="0"/>
              <a:t>Operation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772843"/>
            <a:ext cx="8706485" cy="2363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7500">
              <a:lnSpc>
                <a:spcPct val="101000"/>
              </a:lnSpc>
            </a:pPr>
            <a:r>
              <a:rPr sz="3050" spc="5" dirty="0">
                <a:latin typeface="Calibri"/>
                <a:cs typeface="Calibri"/>
              </a:rPr>
              <a:t>If </a:t>
            </a:r>
            <a:r>
              <a:rPr sz="3050" dirty="0">
                <a:latin typeface="Calibri"/>
                <a:cs typeface="Calibri"/>
              </a:rPr>
              <a:t>two items </a:t>
            </a:r>
            <a:r>
              <a:rPr sz="3050" spc="15" dirty="0">
                <a:latin typeface="Calibri"/>
                <a:cs typeface="Calibri"/>
              </a:rPr>
              <a:t>A </a:t>
            </a:r>
            <a:r>
              <a:rPr sz="3050" spc="10" dirty="0">
                <a:latin typeface="Calibri"/>
                <a:cs typeface="Calibri"/>
              </a:rPr>
              <a:t>and </a:t>
            </a:r>
            <a:r>
              <a:rPr sz="3050" spc="15" dirty="0">
                <a:latin typeface="Calibri"/>
                <a:cs typeface="Calibri"/>
              </a:rPr>
              <a:t>B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dirty="0">
                <a:latin typeface="Calibri"/>
                <a:cs typeface="Calibri"/>
              </a:rPr>
              <a:t>currently </a:t>
            </a:r>
            <a:r>
              <a:rPr sz="3050" spc="10" dirty="0">
                <a:latin typeface="Calibri"/>
                <a:cs typeface="Calibri"/>
              </a:rPr>
              <a:t>belong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different  </a:t>
            </a:r>
            <a:r>
              <a:rPr sz="3050" spc="5" dirty="0">
                <a:latin typeface="Calibri"/>
                <a:cs typeface="Calibri"/>
              </a:rPr>
              <a:t>disjoint sets,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b="1" u="heavy" spc="10" dirty="0">
                <a:latin typeface="Calibri"/>
                <a:cs typeface="Calibri"/>
              </a:rPr>
              <a:t>union </a:t>
            </a:r>
            <a:r>
              <a:rPr sz="3050" spc="15" dirty="0">
                <a:latin typeface="Calibri"/>
                <a:cs typeface="Calibri"/>
              </a:rPr>
              <a:t>them </a:t>
            </a:r>
            <a:r>
              <a:rPr sz="3050" spc="5" dirty="0">
                <a:latin typeface="Calibri"/>
                <a:cs typeface="Calibri"/>
              </a:rPr>
              <a:t>by </a:t>
            </a:r>
            <a:r>
              <a:rPr sz="3050" dirty="0">
                <a:latin typeface="Calibri"/>
                <a:cs typeface="Calibri"/>
              </a:rPr>
              <a:t>setting </a:t>
            </a:r>
            <a:r>
              <a:rPr sz="3050" spc="10" dirty="0">
                <a:latin typeface="Calibri"/>
                <a:cs typeface="Calibri"/>
              </a:rPr>
              <a:t>the  </a:t>
            </a:r>
            <a:r>
              <a:rPr sz="3050" spc="-5" dirty="0">
                <a:latin typeface="Calibri"/>
                <a:cs typeface="Calibri"/>
              </a:rPr>
              <a:t>representative </a:t>
            </a:r>
            <a:r>
              <a:rPr sz="3050" dirty="0">
                <a:latin typeface="Calibri"/>
                <a:cs typeface="Calibri"/>
              </a:rPr>
              <a:t>item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i="1" u="heavy" spc="10" dirty="0">
                <a:latin typeface="Calibri"/>
                <a:cs typeface="Calibri"/>
              </a:rPr>
              <a:t>the one with higher*</a:t>
            </a:r>
            <a:r>
              <a:rPr sz="3050" i="1" u="heavy" spc="-55" dirty="0">
                <a:latin typeface="Calibri"/>
                <a:cs typeface="Calibri"/>
              </a:rPr>
              <a:t> </a:t>
            </a:r>
            <a:r>
              <a:rPr sz="3050" i="1" u="heavy" spc="10" dirty="0">
                <a:latin typeface="Calibri"/>
                <a:cs typeface="Calibri"/>
              </a:rPr>
              <a:t>tree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be the new </a:t>
            </a:r>
            <a:r>
              <a:rPr sz="3050" spc="-5" dirty="0">
                <a:latin typeface="Calibri"/>
                <a:cs typeface="Calibri"/>
              </a:rPr>
              <a:t>representative </a:t>
            </a:r>
            <a:r>
              <a:rPr sz="3050" dirty="0">
                <a:latin typeface="Calibri"/>
                <a:cs typeface="Calibri"/>
              </a:rPr>
              <a:t>item </a:t>
            </a:r>
            <a:r>
              <a:rPr sz="3050" spc="10" dirty="0">
                <a:latin typeface="Calibri"/>
                <a:cs typeface="Calibri"/>
              </a:rPr>
              <a:t>of the combined</a:t>
            </a:r>
            <a:r>
              <a:rPr sz="3050" spc="-30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set</a:t>
            </a:r>
            <a:endParaRPr sz="3050">
              <a:latin typeface="Calibri"/>
              <a:cs typeface="Calibri"/>
            </a:endParaRPr>
          </a:p>
          <a:p>
            <a:pPr marL="387985" indent="-37528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88620" algn="l"/>
              </a:tabLst>
            </a:pPr>
            <a:r>
              <a:rPr sz="2600" spc="10" dirty="0">
                <a:latin typeface="Calibri"/>
                <a:cs typeface="Calibri"/>
              </a:rPr>
              <a:t>Example of unionSet(5,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15" dirty="0">
                <a:latin typeface="Calibri"/>
                <a:cs typeface="Calibri"/>
              </a:rPr>
              <a:t>8)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6988" y="4424172"/>
            <a:ext cx="8026907" cy="1289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3137" y="5941314"/>
            <a:ext cx="8612123" cy="1351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1893" y="5391150"/>
            <a:ext cx="317500" cy="792480"/>
          </a:xfrm>
          <a:custGeom>
            <a:avLst/>
            <a:gdLst/>
            <a:ahLst/>
            <a:cxnLst/>
            <a:rect l="l" t="t" r="r" b="b"/>
            <a:pathLst>
              <a:path w="317500" h="792479">
                <a:moveTo>
                  <a:pt x="316992" y="633984"/>
                </a:moveTo>
                <a:lnTo>
                  <a:pt x="237744" y="633984"/>
                </a:lnTo>
                <a:lnTo>
                  <a:pt x="237743" y="0"/>
                </a:lnTo>
                <a:lnTo>
                  <a:pt x="79247" y="0"/>
                </a:lnTo>
                <a:lnTo>
                  <a:pt x="79248" y="633984"/>
                </a:lnTo>
                <a:lnTo>
                  <a:pt x="0" y="633984"/>
                </a:lnTo>
                <a:lnTo>
                  <a:pt x="158496" y="792480"/>
                </a:lnTo>
                <a:lnTo>
                  <a:pt x="316992" y="633984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38366" y="5377434"/>
            <a:ext cx="384175" cy="826135"/>
          </a:xfrm>
          <a:custGeom>
            <a:avLst/>
            <a:gdLst/>
            <a:ahLst/>
            <a:cxnLst/>
            <a:rect l="l" t="t" r="r" b="b"/>
            <a:pathLst>
              <a:path w="384175" h="826135">
                <a:moveTo>
                  <a:pt x="112776" y="633984"/>
                </a:moveTo>
                <a:lnTo>
                  <a:pt x="0" y="633984"/>
                </a:lnTo>
                <a:lnTo>
                  <a:pt x="33528" y="667512"/>
                </a:lnTo>
                <a:lnTo>
                  <a:pt x="33528" y="661416"/>
                </a:lnTo>
                <a:lnTo>
                  <a:pt x="43434" y="637794"/>
                </a:lnTo>
                <a:lnTo>
                  <a:pt x="67056" y="661416"/>
                </a:lnTo>
                <a:lnTo>
                  <a:pt x="99060" y="661416"/>
                </a:lnTo>
                <a:lnTo>
                  <a:pt x="99060" y="647700"/>
                </a:lnTo>
                <a:lnTo>
                  <a:pt x="112776" y="633984"/>
                </a:lnTo>
                <a:close/>
              </a:path>
              <a:path w="384175" h="826135">
                <a:moveTo>
                  <a:pt x="67056" y="661416"/>
                </a:moveTo>
                <a:lnTo>
                  <a:pt x="43434" y="637794"/>
                </a:lnTo>
                <a:lnTo>
                  <a:pt x="33528" y="661416"/>
                </a:lnTo>
                <a:lnTo>
                  <a:pt x="67056" y="661416"/>
                </a:lnTo>
                <a:close/>
              </a:path>
              <a:path w="384175" h="826135">
                <a:moveTo>
                  <a:pt x="192024" y="786384"/>
                </a:moveTo>
                <a:lnTo>
                  <a:pt x="67056" y="661416"/>
                </a:lnTo>
                <a:lnTo>
                  <a:pt x="33528" y="661416"/>
                </a:lnTo>
                <a:lnTo>
                  <a:pt x="33528" y="667512"/>
                </a:lnTo>
                <a:lnTo>
                  <a:pt x="182118" y="816102"/>
                </a:lnTo>
                <a:lnTo>
                  <a:pt x="182118" y="796290"/>
                </a:lnTo>
                <a:lnTo>
                  <a:pt x="192024" y="786384"/>
                </a:lnTo>
                <a:close/>
              </a:path>
              <a:path w="384175" h="826135">
                <a:moveTo>
                  <a:pt x="285750" y="633984"/>
                </a:moveTo>
                <a:lnTo>
                  <a:pt x="285749" y="0"/>
                </a:lnTo>
                <a:lnTo>
                  <a:pt x="99059" y="0"/>
                </a:lnTo>
                <a:lnTo>
                  <a:pt x="99060" y="633984"/>
                </a:lnTo>
                <a:lnTo>
                  <a:pt x="112776" y="633984"/>
                </a:lnTo>
                <a:lnTo>
                  <a:pt x="112775" y="28194"/>
                </a:lnTo>
                <a:lnTo>
                  <a:pt x="127253" y="13716"/>
                </a:lnTo>
                <a:lnTo>
                  <a:pt x="127253" y="28194"/>
                </a:lnTo>
                <a:lnTo>
                  <a:pt x="257555" y="28194"/>
                </a:lnTo>
                <a:lnTo>
                  <a:pt x="257555" y="13716"/>
                </a:lnTo>
                <a:lnTo>
                  <a:pt x="271271" y="28194"/>
                </a:lnTo>
                <a:lnTo>
                  <a:pt x="271272" y="633984"/>
                </a:lnTo>
                <a:lnTo>
                  <a:pt x="285750" y="633984"/>
                </a:lnTo>
                <a:close/>
              </a:path>
              <a:path w="384175" h="826135">
                <a:moveTo>
                  <a:pt x="127254" y="661416"/>
                </a:moveTo>
                <a:lnTo>
                  <a:pt x="127253" y="28194"/>
                </a:lnTo>
                <a:lnTo>
                  <a:pt x="112775" y="28194"/>
                </a:lnTo>
                <a:lnTo>
                  <a:pt x="112776" y="633984"/>
                </a:lnTo>
                <a:lnTo>
                  <a:pt x="99060" y="647700"/>
                </a:lnTo>
                <a:lnTo>
                  <a:pt x="99060" y="661416"/>
                </a:lnTo>
                <a:lnTo>
                  <a:pt x="127254" y="661416"/>
                </a:lnTo>
                <a:close/>
              </a:path>
              <a:path w="384175" h="826135">
                <a:moveTo>
                  <a:pt x="127253" y="28194"/>
                </a:moveTo>
                <a:lnTo>
                  <a:pt x="127253" y="13716"/>
                </a:lnTo>
                <a:lnTo>
                  <a:pt x="112775" y="28194"/>
                </a:lnTo>
                <a:lnTo>
                  <a:pt x="127253" y="28194"/>
                </a:lnTo>
                <a:close/>
              </a:path>
              <a:path w="384175" h="826135">
                <a:moveTo>
                  <a:pt x="201930" y="796290"/>
                </a:moveTo>
                <a:lnTo>
                  <a:pt x="192024" y="786384"/>
                </a:lnTo>
                <a:lnTo>
                  <a:pt x="182118" y="796290"/>
                </a:lnTo>
                <a:lnTo>
                  <a:pt x="201930" y="796290"/>
                </a:lnTo>
                <a:close/>
              </a:path>
              <a:path w="384175" h="826135">
                <a:moveTo>
                  <a:pt x="201930" y="816102"/>
                </a:moveTo>
                <a:lnTo>
                  <a:pt x="201930" y="796290"/>
                </a:lnTo>
                <a:lnTo>
                  <a:pt x="182118" y="796290"/>
                </a:lnTo>
                <a:lnTo>
                  <a:pt x="182118" y="816102"/>
                </a:lnTo>
                <a:lnTo>
                  <a:pt x="192024" y="826008"/>
                </a:lnTo>
                <a:lnTo>
                  <a:pt x="201930" y="816102"/>
                </a:lnTo>
                <a:close/>
              </a:path>
              <a:path w="384175" h="826135">
                <a:moveTo>
                  <a:pt x="350520" y="667512"/>
                </a:moveTo>
                <a:lnTo>
                  <a:pt x="350520" y="661416"/>
                </a:lnTo>
                <a:lnTo>
                  <a:pt x="316992" y="661416"/>
                </a:lnTo>
                <a:lnTo>
                  <a:pt x="192024" y="786384"/>
                </a:lnTo>
                <a:lnTo>
                  <a:pt x="201930" y="796290"/>
                </a:lnTo>
                <a:lnTo>
                  <a:pt x="201930" y="816102"/>
                </a:lnTo>
                <a:lnTo>
                  <a:pt x="350520" y="667512"/>
                </a:lnTo>
                <a:close/>
              </a:path>
              <a:path w="384175" h="826135">
                <a:moveTo>
                  <a:pt x="271271" y="28194"/>
                </a:moveTo>
                <a:lnTo>
                  <a:pt x="257555" y="13716"/>
                </a:lnTo>
                <a:lnTo>
                  <a:pt x="257555" y="28194"/>
                </a:lnTo>
                <a:lnTo>
                  <a:pt x="271271" y="28194"/>
                </a:lnTo>
                <a:close/>
              </a:path>
              <a:path w="384175" h="826135">
                <a:moveTo>
                  <a:pt x="285750" y="661416"/>
                </a:moveTo>
                <a:lnTo>
                  <a:pt x="285750" y="647700"/>
                </a:lnTo>
                <a:lnTo>
                  <a:pt x="271272" y="633984"/>
                </a:lnTo>
                <a:lnTo>
                  <a:pt x="271271" y="28194"/>
                </a:lnTo>
                <a:lnTo>
                  <a:pt x="257555" y="28194"/>
                </a:lnTo>
                <a:lnTo>
                  <a:pt x="257556" y="661416"/>
                </a:lnTo>
                <a:lnTo>
                  <a:pt x="285750" y="661416"/>
                </a:lnTo>
                <a:close/>
              </a:path>
              <a:path w="384175" h="826135">
                <a:moveTo>
                  <a:pt x="384048" y="633984"/>
                </a:moveTo>
                <a:lnTo>
                  <a:pt x="271272" y="633984"/>
                </a:lnTo>
                <a:lnTo>
                  <a:pt x="285750" y="647700"/>
                </a:lnTo>
                <a:lnTo>
                  <a:pt x="285750" y="661416"/>
                </a:lnTo>
                <a:lnTo>
                  <a:pt x="316992" y="661416"/>
                </a:lnTo>
                <a:lnTo>
                  <a:pt x="340614" y="637794"/>
                </a:lnTo>
                <a:lnTo>
                  <a:pt x="350520" y="661416"/>
                </a:lnTo>
                <a:lnTo>
                  <a:pt x="350520" y="667512"/>
                </a:lnTo>
                <a:lnTo>
                  <a:pt x="384048" y="633984"/>
                </a:lnTo>
                <a:close/>
              </a:path>
              <a:path w="384175" h="826135">
                <a:moveTo>
                  <a:pt x="350520" y="661416"/>
                </a:moveTo>
                <a:lnTo>
                  <a:pt x="340614" y="637794"/>
                </a:lnTo>
                <a:lnTo>
                  <a:pt x="316992" y="661416"/>
                </a:lnTo>
                <a:lnTo>
                  <a:pt x="350520" y="661416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065">
              <a:lnSpc>
                <a:spcPct val="100000"/>
              </a:lnSpc>
            </a:pPr>
            <a:r>
              <a:rPr spc="-5" dirty="0"/>
              <a:t>UFDS – </a:t>
            </a:r>
            <a:r>
              <a:rPr spc="-10" dirty="0"/>
              <a:t>UnionSet </a:t>
            </a:r>
            <a:r>
              <a:rPr spc="-25" dirty="0"/>
              <a:t>Operation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776729"/>
            <a:ext cx="6871334" cy="46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10" dirty="0">
                <a:latin typeface="Calibri"/>
                <a:cs typeface="Calibri"/>
              </a:rPr>
              <a:t>This </a:t>
            </a:r>
            <a:r>
              <a:rPr sz="3050" spc="5" dirty="0">
                <a:latin typeface="Calibri"/>
                <a:cs typeface="Calibri"/>
              </a:rPr>
              <a:t>is called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i="1" spc="10" dirty="0">
                <a:latin typeface="Calibri"/>
                <a:cs typeface="Calibri"/>
              </a:rPr>
              <a:t>“Union‐by‐Rank”</a:t>
            </a:r>
            <a:r>
              <a:rPr sz="3050" i="1" spc="-25" dirty="0">
                <a:latin typeface="Calibri"/>
                <a:cs typeface="Calibri"/>
              </a:rPr>
              <a:t> </a:t>
            </a:r>
            <a:r>
              <a:rPr sz="3050" b="1" i="1" u="heavy" spc="5" dirty="0">
                <a:latin typeface="Calibri"/>
                <a:cs typeface="Calibri"/>
              </a:rPr>
              <a:t>heuristic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04" y="2330703"/>
            <a:ext cx="8703310" cy="449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985" indent="-375285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This helps </a:t>
            </a:r>
            <a:r>
              <a:rPr sz="2600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make </a:t>
            </a:r>
            <a:r>
              <a:rPr sz="2600" spc="10" dirty="0">
                <a:latin typeface="Calibri"/>
                <a:cs typeface="Calibri"/>
              </a:rPr>
              <a:t>the </a:t>
            </a:r>
            <a:r>
              <a:rPr sz="2600" spc="5" dirty="0">
                <a:latin typeface="Calibri"/>
                <a:cs typeface="Calibri"/>
              </a:rPr>
              <a:t>resulting </a:t>
            </a:r>
            <a:r>
              <a:rPr sz="2600" spc="10" dirty="0">
                <a:latin typeface="Calibri"/>
                <a:cs typeface="Calibri"/>
              </a:rPr>
              <a:t>combined </a:t>
            </a:r>
            <a:r>
              <a:rPr sz="2600" spc="5" dirty="0">
                <a:latin typeface="Calibri"/>
                <a:cs typeface="Calibri"/>
              </a:rPr>
              <a:t>tree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shorter</a:t>
            </a:r>
            <a:endParaRPr sz="26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6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10" dirty="0">
                <a:latin typeface="Calibri"/>
                <a:cs typeface="Calibri"/>
              </a:rPr>
              <a:t>Convince yourself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latin typeface="Calibri"/>
                <a:cs typeface="Calibri"/>
              </a:rPr>
              <a:t>doing the </a:t>
            </a:r>
            <a:r>
              <a:rPr sz="2200" spc="-5" dirty="0">
                <a:latin typeface="Calibri"/>
                <a:cs typeface="Calibri"/>
              </a:rPr>
              <a:t>opposite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action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will </a:t>
            </a:r>
            <a:r>
              <a:rPr sz="2200" spc="-20" dirty="0">
                <a:latin typeface="Calibri"/>
                <a:cs typeface="Calibri"/>
              </a:rPr>
              <a:t>make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resulting </a:t>
            </a:r>
            <a:r>
              <a:rPr sz="2200" spc="-10" dirty="0">
                <a:latin typeface="Calibri"/>
                <a:cs typeface="Calibri"/>
              </a:rPr>
              <a:t>tree taller (we </a:t>
            </a:r>
            <a:r>
              <a:rPr sz="2200" dirty="0">
                <a:latin typeface="Calibri"/>
                <a:cs typeface="Calibri"/>
              </a:rPr>
              <a:t>do not </a:t>
            </a:r>
            <a:r>
              <a:rPr sz="2200" spc="-15" dirty="0">
                <a:latin typeface="Calibri"/>
                <a:cs typeface="Calibri"/>
              </a:rPr>
              <a:t>want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this)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spc="5" dirty="0">
                <a:latin typeface="Calibri"/>
                <a:cs typeface="Calibri"/>
              </a:rPr>
              <a:t>If </a:t>
            </a:r>
            <a:r>
              <a:rPr sz="3050" spc="10" dirty="0">
                <a:latin typeface="Calibri"/>
                <a:cs typeface="Calibri"/>
              </a:rPr>
              <a:t>both </a:t>
            </a:r>
            <a:r>
              <a:rPr sz="3050" dirty="0">
                <a:latin typeface="Calibri"/>
                <a:cs typeface="Calibri"/>
              </a:rPr>
              <a:t>trees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spc="10" dirty="0">
                <a:latin typeface="Calibri"/>
                <a:cs typeface="Calibri"/>
              </a:rPr>
              <a:t>equally </a:t>
            </a:r>
            <a:r>
              <a:rPr sz="3050" spc="-5" dirty="0">
                <a:latin typeface="Calibri"/>
                <a:cs typeface="Calibri"/>
              </a:rPr>
              <a:t>tall, </a:t>
            </a:r>
            <a:r>
              <a:rPr sz="3050" spc="10" dirty="0">
                <a:latin typeface="Calibri"/>
                <a:cs typeface="Calibri"/>
              </a:rPr>
              <a:t>this </a:t>
            </a:r>
            <a:r>
              <a:rPr sz="3050" spc="5" dirty="0">
                <a:latin typeface="Calibri"/>
                <a:cs typeface="Calibri"/>
              </a:rPr>
              <a:t>heuristic is </a:t>
            </a:r>
            <a:r>
              <a:rPr sz="3050" spc="10" dirty="0">
                <a:latin typeface="Calibri"/>
                <a:cs typeface="Calibri"/>
              </a:rPr>
              <a:t>not</a:t>
            </a:r>
            <a:r>
              <a:rPr sz="3050" spc="1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used</a:t>
            </a:r>
            <a:endParaRPr sz="3050"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  <a:spcBef>
                <a:spcPts val="2475"/>
              </a:spcBef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another </a:t>
            </a:r>
            <a:r>
              <a:rPr sz="3050" spc="-15" dirty="0">
                <a:latin typeface="Calibri"/>
                <a:cs typeface="Calibri"/>
              </a:rPr>
              <a:t>array </a:t>
            </a:r>
            <a:r>
              <a:rPr sz="3050" b="1" spc="-5" dirty="0">
                <a:latin typeface="Calibri"/>
                <a:cs typeface="Calibri"/>
              </a:rPr>
              <a:t>rank[i]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store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u="heavy" spc="10" dirty="0">
                <a:latin typeface="Calibri"/>
                <a:cs typeface="Calibri"/>
              </a:rPr>
              <a:t>upper bound  </a:t>
            </a:r>
            <a:r>
              <a:rPr sz="3050" spc="10" dirty="0">
                <a:latin typeface="Calibri"/>
                <a:cs typeface="Calibri"/>
              </a:rPr>
              <a:t>of the </a:t>
            </a:r>
            <a:r>
              <a:rPr sz="3050" dirty="0">
                <a:latin typeface="Calibri"/>
                <a:cs typeface="Calibri"/>
              </a:rPr>
              <a:t>height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spc="5" dirty="0">
                <a:latin typeface="Calibri"/>
                <a:cs typeface="Calibri"/>
              </a:rPr>
              <a:t>(sub)tree </a:t>
            </a:r>
            <a:r>
              <a:rPr sz="3050" spc="-5" dirty="0">
                <a:latin typeface="Calibri"/>
                <a:cs typeface="Calibri"/>
              </a:rPr>
              <a:t>rooted at</a:t>
            </a:r>
            <a:r>
              <a:rPr sz="3050" spc="-3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i</a:t>
            </a:r>
            <a:endParaRPr sz="3050">
              <a:latin typeface="Calibri"/>
              <a:cs typeface="Calibri"/>
            </a:endParaRPr>
          </a:p>
          <a:p>
            <a:pPr marL="387985" marR="132080" indent="-375285">
              <a:lnSpc>
                <a:spcPct val="101499"/>
              </a:lnSpc>
              <a:spcBef>
                <a:spcPts val="660"/>
              </a:spcBef>
              <a:buFont typeface="Arial"/>
              <a:buChar char="•"/>
              <a:tabLst>
                <a:tab pos="388620" algn="l"/>
              </a:tabLst>
            </a:pPr>
            <a:r>
              <a:rPr sz="2600" spc="10" dirty="0">
                <a:latin typeface="Calibri"/>
                <a:cs typeface="Calibri"/>
              </a:rPr>
              <a:t>This is </a:t>
            </a:r>
            <a:r>
              <a:rPr sz="2600" dirty="0">
                <a:latin typeface="Calibri"/>
                <a:cs typeface="Calibri"/>
              </a:rPr>
              <a:t>just </a:t>
            </a:r>
            <a:r>
              <a:rPr sz="2600" spc="20" dirty="0">
                <a:latin typeface="Calibri"/>
                <a:cs typeface="Calibri"/>
              </a:rPr>
              <a:t>an </a:t>
            </a:r>
            <a:r>
              <a:rPr sz="2600" spc="15" dirty="0">
                <a:latin typeface="Calibri"/>
                <a:cs typeface="Calibri"/>
              </a:rPr>
              <a:t>upper bound as </a:t>
            </a:r>
            <a:r>
              <a:rPr sz="2600" spc="5" dirty="0">
                <a:latin typeface="Calibri"/>
                <a:cs typeface="Calibri"/>
              </a:rPr>
              <a:t>path compressions </a:t>
            </a:r>
            <a:r>
              <a:rPr sz="2600" spc="10" dirty="0">
                <a:latin typeface="Calibri"/>
                <a:cs typeface="Calibri"/>
              </a:rPr>
              <a:t>can </a:t>
            </a:r>
            <a:r>
              <a:rPr sz="2600" spc="-5" dirty="0">
                <a:latin typeface="Calibri"/>
                <a:cs typeface="Calibri"/>
              </a:rPr>
              <a:t>make  </a:t>
            </a:r>
            <a:r>
              <a:rPr sz="2600" spc="5" dirty="0">
                <a:latin typeface="Calibri"/>
                <a:cs typeface="Calibri"/>
              </a:rPr>
              <a:t>(sub)trees shorter </a:t>
            </a:r>
            <a:r>
              <a:rPr sz="2600" spc="10" dirty="0">
                <a:latin typeface="Calibri"/>
                <a:cs typeface="Calibri"/>
              </a:rPr>
              <a:t>than </a:t>
            </a:r>
            <a:r>
              <a:rPr sz="2600" spc="5" dirty="0">
                <a:latin typeface="Calibri"/>
                <a:cs typeface="Calibri"/>
              </a:rPr>
              <a:t>its </a:t>
            </a:r>
            <a:r>
              <a:rPr sz="2600" spc="15" dirty="0">
                <a:latin typeface="Calibri"/>
                <a:cs typeface="Calibri"/>
              </a:rPr>
              <a:t>upper bound </a:t>
            </a:r>
            <a:r>
              <a:rPr sz="2600" spc="20" dirty="0">
                <a:latin typeface="Calibri"/>
                <a:cs typeface="Calibri"/>
              </a:rPr>
              <a:t>and </a:t>
            </a:r>
            <a:r>
              <a:rPr sz="2600" spc="10" dirty="0">
                <a:latin typeface="Calibri"/>
                <a:cs typeface="Calibri"/>
              </a:rPr>
              <a:t>we </a:t>
            </a:r>
            <a:r>
              <a:rPr sz="2600" spc="15" dirty="0">
                <a:latin typeface="Calibri"/>
                <a:cs typeface="Calibri"/>
              </a:rPr>
              <a:t>do not </a:t>
            </a:r>
            <a:r>
              <a:rPr sz="2600" spc="-5" dirty="0">
                <a:latin typeface="Calibri"/>
                <a:cs typeface="Calibri"/>
              </a:rPr>
              <a:t>want  </a:t>
            </a:r>
            <a:r>
              <a:rPr sz="2600" dirty="0">
                <a:latin typeface="Calibri"/>
                <a:cs typeface="Calibri"/>
              </a:rPr>
              <a:t>to waste </a:t>
            </a:r>
            <a:r>
              <a:rPr sz="2600" spc="-5" dirty="0">
                <a:latin typeface="Calibri"/>
                <a:cs typeface="Calibri"/>
              </a:rPr>
              <a:t>effort </a:t>
            </a:r>
            <a:r>
              <a:rPr sz="2600" spc="5" dirty="0">
                <a:latin typeface="Calibri"/>
                <a:cs typeface="Calibri"/>
              </a:rPr>
              <a:t>maintaining </a:t>
            </a:r>
            <a:r>
              <a:rPr sz="2600" spc="10" dirty="0">
                <a:latin typeface="Calibri"/>
                <a:cs typeface="Calibri"/>
              </a:rPr>
              <a:t>the correctness of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b="1" spc="5" dirty="0">
                <a:latin typeface="Calibri"/>
                <a:cs typeface="Calibri"/>
              </a:rPr>
              <a:t>rank[i]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030">
              <a:lnSpc>
                <a:spcPct val="100000"/>
              </a:lnSpc>
            </a:pPr>
            <a:r>
              <a:rPr spc="-50" dirty="0"/>
              <a:t>Constructor, </a:t>
            </a:r>
            <a:r>
              <a:rPr spc="5" dirty="0"/>
              <a:t>e.g.</a:t>
            </a:r>
            <a:r>
              <a:rPr spc="35" dirty="0"/>
              <a:t> </a:t>
            </a:r>
            <a:r>
              <a:rPr spc="-5" dirty="0"/>
              <a:t>UnionFind(5)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837" y="1803653"/>
            <a:ext cx="5128895" cy="334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class UnionFind </a:t>
            </a:r>
            <a:r>
              <a:rPr sz="1950" spc="15" dirty="0">
                <a:latin typeface="Courier New"/>
                <a:cs typeface="Courier New"/>
              </a:rPr>
              <a:t>{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OOP</a:t>
            </a:r>
            <a:r>
              <a:rPr sz="1950" b="1" spc="-2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style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private Vector&lt;Integer&gt; </a:t>
            </a:r>
            <a:r>
              <a:rPr sz="1950" spc="10" dirty="0">
                <a:latin typeface="Courier New"/>
                <a:cs typeface="Courier New"/>
              </a:rPr>
              <a:t>p,</a:t>
            </a:r>
            <a:r>
              <a:rPr sz="1950" spc="5" dirty="0">
                <a:latin typeface="Courier New"/>
                <a:cs typeface="Courier New"/>
              </a:rPr>
              <a:t> rank;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05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public UnionFind(int </a:t>
            </a:r>
            <a:r>
              <a:rPr sz="1950" spc="10" dirty="0">
                <a:latin typeface="Courier New"/>
                <a:cs typeface="Courier New"/>
              </a:rPr>
              <a:t>N)</a:t>
            </a:r>
            <a:r>
              <a:rPr sz="1950" spc="-1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 marR="5080">
              <a:lnSpc>
                <a:spcPct val="101499"/>
              </a:lnSpc>
            </a:pPr>
            <a:r>
              <a:rPr sz="1950" spc="15" dirty="0">
                <a:latin typeface="Courier New"/>
                <a:cs typeface="Courier New"/>
              </a:rPr>
              <a:t>p = </a:t>
            </a:r>
            <a:r>
              <a:rPr sz="1950" spc="10" dirty="0">
                <a:latin typeface="Courier New"/>
                <a:cs typeface="Courier New"/>
              </a:rPr>
              <a:t>new </a:t>
            </a:r>
            <a:r>
              <a:rPr sz="1950" spc="5" dirty="0">
                <a:latin typeface="Courier New"/>
                <a:cs typeface="Courier New"/>
              </a:rPr>
              <a:t>Vector&lt;Integer&gt;(N);  </a:t>
            </a:r>
            <a:r>
              <a:rPr sz="1950" spc="10" dirty="0">
                <a:latin typeface="Courier New"/>
                <a:cs typeface="Courier New"/>
              </a:rPr>
              <a:t>rank </a:t>
            </a:r>
            <a:r>
              <a:rPr sz="1950" spc="15" dirty="0">
                <a:latin typeface="Courier New"/>
                <a:cs typeface="Courier New"/>
              </a:rPr>
              <a:t>= </a:t>
            </a:r>
            <a:r>
              <a:rPr sz="1950" spc="10" dirty="0">
                <a:latin typeface="Courier New"/>
                <a:cs typeface="Courier New"/>
              </a:rPr>
              <a:t>new </a:t>
            </a:r>
            <a:r>
              <a:rPr sz="1950" spc="5" dirty="0">
                <a:latin typeface="Courier New"/>
                <a:cs typeface="Courier New"/>
              </a:rPr>
              <a:t>Vector&lt;Integer&gt;(N);  </a:t>
            </a:r>
            <a:r>
              <a:rPr sz="1950" spc="10" dirty="0">
                <a:latin typeface="Courier New"/>
                <a:cs typeface="Courier New"/>
              </a:rPr>
              <a:t>for (int </a:t>
            </a:r>
            <a:r>
              <a:rPr sz="1950" spc="15" dirty="0">
                <a:latin typeface="Courier New"/>
                <a:cs typeface="Courier New"/>
              </a:rPr>
              <a:t>i = </a:t>
            </a:r>
            <a:r>
              <a:rPr sz="1950" spc="10" dirty="0">
                <a:latin typeface="Courier New"/>
                <a:cs typeface="Courier New"/>
              </a:rPr>
              <a:t>0; </a:t>
            </a:r>
            <a:r>
              <a:rPr sz="1950" spc="15" dirty="0">
                <a:latin typeface="Courier New"/>
                <a:cs typeface="Courier New"/>
              </a:rPr>
              <a:t>i &lt; </a:t>
            </a:r>
            <a:r>
              <a:rPr sz="1950" spc="10" dirty="0">
                <a:latin typeface="Courier New"/>
                <a:cs typeface="Courier New"/>
              </a:rPr>
              <a:t>N; i++)</a:t>
            </a:r>
            <a:r>
              <a:rPr sz="1950" spc="-12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p.add(i);</a:t>
            </a:r>
            <a:endParaRPr sz="195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rank.add(0);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2081" y="5424678"/>
            <a:ext cx="482854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...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other methods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in the</a:t>
            </a:r>
            <a:r>
              <a:rPr sz="1950" b="1" spc="-3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next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5265" y="5424678"/>
            <a:ext cx="152654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few</a:t>
            </a:r>
            <a:r>
              <a:rPr sz="1950" b="1" spc="-7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slides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863" y="572642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2845" y="6743700"/>
            <a:ext cx="8712707" cy="86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pc="-10" dirty="0"/>
              <a:t>unionSet(0, </a:t>
            </a:r>
            <a:r>
              <a:rPr spc="-5" dirty="0"/>
              <a:t>1) then </a:t>
            </a:r>
            <a:r>
              <a:rPr spc="-10" dirty="0"/>
              <a:t>unionSet(2,</a:t>
            </a:r>
            <a:r>
              <a:rPr spc="-5" dirty="0"/>
              <a:t> 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0" dirty="0">
                <a:latin typeface="Courier New"/>
                <a:cs typeface="Courier New"/>
              </a:rPr>
              <a:t>int j)</a:t>
            </a:r>
            <a:r>
              <a:rPr sz="1950" spc="-9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715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void </a:t>
            </a:r>
            <a:r>
              <a:rPr sz="1950" spc="5" dirty="0">
                <a:latin typeface="Courier New"/>
                <a:cs typeface="Courier New"/>
              </a:rPr>
              <a:t>unionSet(int i,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(!isSameSet(i, </a:t>
            </a:r>
            <a:r>
              <a:rPr sz="1950" spc="10" dirty="0">
                <a:latin typeface="Courier New"/>
                <a:cs typeface="Courier New"/>
              </a:rPr>
              <a:t>j))</a:t>
            </a:r>
            <a:r>
              <a:rPr sz="1950" spc="-4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15" dirty="0">
                <a:latin typeface="Courier New"/>
                <a:cs typeface="Courier New"/>
              </a:rPr>
              <a:t>x = </a:t>
            </a:r>
            <a:r>
              <a:rPr sz="1950" spc="5" dirty="0">
                <a:latin typeface="Courier New"/>
                <a:cs typeface="Courier New"/>
              </a:rPr>
              <a:t>findSet(i), </a:t>
            </a:r>
            <a:r>
              <a:rPr sz="1950" spc="15" dirty="0">
                <a:latin typeface="Courier New"/>
                <a:cs typeface="Courier New"/>
              </a:rPr>
              <a:t>y</a:t>
            </a:r>
            <a:r>
              <a:rPr sz="1950" spc="-6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=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rank is used to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keep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the tree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short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1656714" indent="-300355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5" dirty="0">
                <a:latin typeface="Courier New"/>
                <a:cs typeface="Courier New"/>
              </a:rPr>
              <a:t>&gt; </a:t>
            </a:r>
            <a:r>
              <a:rPr sz="1950" spc="5" dirty="0">
                <a:latin typeface="Courier New"/>
                <a:cs typeface="Courier New"/>
              </a:rPr>
              <a:t>rank.get(y))  p.set(y,</a:t>
            </a:r>
            <a:r>
              <a:rPr sz="1950" spc="-55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x);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p.set(x,</a:t>
            </a:r>
            <a:r>
              <a:rPr sz="195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y);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(rank.get(x) </a:t>
            </a: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==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rank.get(y))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increases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rank.set(y, rank.get(y)+1);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only if both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trees</a:t>
            </a:r>
            <a:endParaRPr sz="1950">
              <a:latin typeface="Courier New"/>
              <a:cs typeface="Courier New"/>
            </a:endParaRPr>
          </a:p>
          <a:p>
            <a:pPr marL="301498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initially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have the same</a:t>
            </a:r>
            <a:r>
              <a:rPr sz="1950" b="1" spc="-5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00911" y="5226558"/>
            <a:ext cx="7677150" cy="1118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761" y="6415277"/>
            <a:ext cx="6883907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0276" y="5946647"/>
            <a:ext cx="317500" cy="792480"/>
          </a:xfrm>
          <a:custGeom>
            <a:avLst/>
            <a:gdLst/>
            <a:ahLst/>
            <a:cxnLst/>
            <a:rect l="l" t="t" r="r" b="b"/>
            <a:pathLst>
              <a:path w="317500" h="792479">
                <a:moveTo>
                  <a:pt x="316992" y="633984"/>
                </a:moveTo>
                <a:lnTo>
                  <a:pt x="237744" y="633984"/>
                </a:lnTo>
                <a:lnTo>
                  <a:pt x="237743" y="0"/>
                </a:lnTo>
                <a:lnTo>
                  <a:pt x="79247" y="0"/>
                </a:lnTo>
                <a:lnTo>
                  <a:pt x="79248" y="633984"/>
                </a:lnTo>
                <a:lnTo>
                  <a:pt x="0" y="633984"/>
                </a:lnTo>
                <a:lnTo>
                  <a:pt x="158496" y="792480"/>
                </a:lnTo>
                <a:lnTo>
                  <a:pt x="316992" y="633984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6748" y="5932932"/>
            <a:ext cx="384175" cy="826135"/>
          </a:xfrm>
          <a:custGeom>
            <a:avLst/>
            <a:gdLst/>
            <a:ahLst/>
            <a:cxnLst/>
            <a:rect l="l" t="t" r="r" b="b"/>
            <a:pathLst>
              <a:path w="384175" h="826134">
                <a:moveTo>
                  <a:pt x="112776" y="633222"/>
                </a:moveTo>
                <a:lnTo>
                  <a:pt x="0" y="633222"/>
                </a:lnTo>
                <a:lnTo>
                  <a:pt x="33528" y="666883"/>
                </a:lnTo>
                <a:lnTo>
                  <a:pt x="33528" y="661416"/>
                </a:lnTo>
                <a:lnTo>
                  <a:pt x="43434" y="637794"/>
                </a:lnTo>
                <a:lnTo>
                  <a:pt x="67055" y="661416"/>
                </a:lnTo>
                <a:lnTo>
                  <a:pt x="98297" y="661416"/>
                </a:lnTo>
                <a:lnTo>
                  <a:pt x="98298" y="647700"/>
                </a:lnTo>
                <a:lnTo>
                  <a:pt x="112776" y="633222"/>
                </a:lnTo>
                <a:close/>
              </a:path>
              <a:path w="384175" h="826134">
                <a:moveTo>
                  <a:pt x="67055" y="661416"/>
                </a:moveTo>
                <a:lnTo>
                  <a:pt x="43434" y="637794"/>
                </a:lnTo>
                <a:lnTo>
                  <a:pt x="33528" y="661416"/>
                </a:lnTo>
                <a:lnTo>
                  <a:pt x="67055" y="661416"/>
                </a:lnTo>
                <a:close/>
              </a:path>
              <a:path w="384175" h="826134">
                <a:moveTo>
                  <a:pt x="192024" y="786384"/>
                </a:moveTo>
                <a:lnTo>
                  <a:pt x="67055" y="661416"/>
                </a:lnTo>
                <a:lnTo>
                  <a:pt x="33528" y="661416"/>
                </a:lnTo>
                <a:lnTo>
                  <a:pt x="33528" y="666883"/>
                </a:lnTo>
                <a:lnTo>
                  <a:pt x="182118" y="816062"/>
                </a:lnTo>
                <a:lnTo>
                  <a:pt x="182118" y="796290"/>
                </a:lnTo>
                <a:lnTo>
                  <a:pt x="192024" y="786384"/>
                </a:lnTo>
                <a:close/>
              </a:path>
              <a:path w="384175" h="826134">
                <a:moveTo>
                  <a:pt x="284988" y="633222"/>
                </a:moveTo>
                <a:lnTo>
                  <a:pt x="284988" y="0"/>
                </a:lnTo>
                <a:lnTo>
                  <a:pt x="98297" y="0"/>
                </a:lnTo>
                <a:lnTo>
                  <a:pt x="98297" y="633222"/>
                </a:lnTo>
                <a:lnTo>
                  <a:pt x="112776" y="633222"/>
                </a:lnTo>
                <a:lnTo>
                  <a:pt x="112775" y="28194"/>
                </a:lnTo>
                <a:lnTo>
                  <a:pt x="126491" y="13716"/>
                </a:lnTo>
                <a:lnTo>
                  <a:pt x="126491" y="28194"/>
                </a:lnTo>
                <a:lnTo>
                  <a:pt x="256793" y="28194"/>
                </a:lnTo>
                <a:lnTo>
                  <a:pt x="256793" y="13716"/>
                </a:lnTo>
                <a:lnTo>
                  <a:pt x="271271" y="28194"/>
                </a:lnTo>
                <a:lnTo>
                  <a:pt x="271272" y="633222"/>
                </a:lnTo>
                <a:lnTo>
                  <a:pt x="284988" y="633222"/>
                </a:lnTo>
                <a:close/>
              </a:path>
              <a:path w="384175" h="826134">
                <a:moveTo>
                  <a:pt x="126492" y="661416"/>
                </a:moveTo>
                <a:lnTo>
                  <a:pt x="126491" y="28194"/>
                </a:lnTo>
                <a:lnTo>
                  <a:pt x="112775" y="28194"/>
                </a:lnTo>
                <a:lnTo>
                  <a:pt x="112776" y="633222"/>
                </a:lnTo>
                <a:lnTo>
                  <a:pt x="98298" y="647700"/>
                </a:lnTo>
                <a:lnTo>
                  <a:pt x="98297" y="661416"/>
                </a:lnTo>
                <a:lnTo>
                  <a:pt x="126492" y="661416"/>
                </a:lnTo>
                <a:close/>
              </a:path>
              <a:path w="384175" h="826134">
                <a:moveTo>
                  <a:pt x="126491" y="28194"/>
                </a:moveTo>
                <a:lnTo>
                  <a:pt x="126491" y="13716"/>
                </a:lnTo>
                <a:lnTo>
                  <a:pt x="112775" y="28194"/>
                </a:lnTo>
                <a:lnTo>
                  <a:pt x="126491" y="28194"/>
                </a:lnTo>
                <a:close/>
              </a:path>
              <a:path w="384175" h="826134">
                <a:moveTo>
                  <a:pt x="201930" y="796290"/>
                </a:moveTo>
                <a:lnTo>
                  <a:pt x="192024" y="786384"/>
                </a:lnTo>
                <a:lnTo>
                  <a:pt x="182118" y="796290"/>
                </a:lnTo>
                <a:lnTo>
                  <a:pt x="201930" y="796290"/>
                </a:lnTo>
                <a:close/>
              </a:path>
              <a:path w="384175" h="826134">
                <a:moveTo>
                  <a:pt x="201930" y="816062"/>
                </a:moveTo>
                <a:lnTo>
                  <a:pt x="201930" y="796290"/>
                </a:lnTo>
                <a:lnTo>
                  <a:pt x="182118" y="796290"/>
                </a:lnTo>
                <a:lnTo>
                  <a:pt x="182118" y="816062"/>
                </a:lnTo>
                <a:lnTo>
                  <a:pt x="192024" y="826008"/>
                </a:lnTo>
                <a:lnTo>
                  <a:pt x="201930" y="816062"/>
                </a:lnTo>
                <a:close/>
              </a:path>
              <a:path w="384175" h="826134">
                <a:moveTo>
                  <a:pt x="350520" y="666883"/>
                </a:moveTo>
                <a:lnTo>
                  <a:pt x="350520" y="661416"/>
                </a:lnTo>
                <a:lnTo>
                  <a:pt x="316992" y="661416"/>
                </a:lnTo>
                <a:lnTo>
                  <a:pt x="192024" y="786384"/>
                </a:lnTo>
                <a:lnTo>
                  <a:pt x="201930" y="796290"/>
                </a:lnTo>
                <a:lnTo>
                  <a:pt x="201930" y="816062"/>
                </a:lnTo>
                <a:lnTo>
                  <a:pt x="350520" y="666883"/>
                </a:lnTo>
                <a:close/>
              </a:path>
              <a:path w="384175" h="826134">
                <a:moveTo>
                  <a:pt x="271271" y="28194"/>
                </a:moveTo>
                <a:lnTo>
                  <a:pt x="256793" y="13716"/>
                </a:lnTo>
                <a:lnTo>
                  <a:pt x="256793" y="28194"/>
                </a:lnTo>
                <a:lnTo>
                  <a:pt x="271271" y="28194"/>
                </a:lnTo>
                <a:close/>
              </a:path>
              <a:path w="384175" h="826134">
                <a:moveTo>
                  <a:pt x="284988" y="661416"/>
                </a:moveTo>
                <a:lnTo>
                  <a:pt x="284988" y="647700"/>
                </a:lnTo>
                <a:lnTo>
                  <a:pt x="271272" y="633222"/>
                </a:lnTo>
                <a:lnTo>
                  <a:pt x="271271" y="28194"/>
                </a:lnTo>
                <a:lnTo>
                  <a:pt x="256793" y="28194"/>
                </a:lnTo>
                <a:lnTo>
                  <a:pt x="256794" y="661416"/>
                </a:lnTo>
                <a:lnTo>
                  <a:pt x="284988" y="661416"/>
                </a:lnTo>
                <a:close/>
              </a:path>
              <a:path w="384175" h="826134">
                <a:moveTo>
                  <a:pt x="384048" y="633222"/>
                </a:moveTo>
                <a:lnTo>
                  <a:pt x="271272" y="633222"/>
                </a:lnTo>
                <a:lnTo>
                  <a:pt x="284988" y="647700"/>
                </a:lnTo>
                <a:lnTo>
                  <a:pt x="284988" y="661416"/>
                </a:lnTo>
                <a:lnTo>
                  <a:pt x="316991" y="661416"/>
                </a:lnTo>
                <a:lnTo>
                  <a:pt x="340614" y="637794"/>
                </a:lnTo>
                <a:lnTo>
                  <a:pt x="350520" y="661416"/>
                </a:lnTo>
                <a:lnTo>
                  <a:pt x="350520" y="666883"/>
                </a:lnTo>
                <a:lnTo>
                  <a:pt x="384048" y="633222"/>
                </a:lnTo>
                <a:close/>
              </a:path>
              <a:path w="384175" h="826134">
                <a:moveTo>
                  <a:pt x="350520" y="661416"/>
                </a:moveTo>
                <a:lnTo>
                  <a:pt x="340614" y="637794"/>
                </a:lnTo>
                <a:lnTo>
                  <a:pt x="316992" y="661416"/>
                </a:lnTo>
                <a:lnTo>
                  <a:pt x="350520" y="661416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0470">
              <a:lnSpc>
                <a:spcPct val="100000"/>
              </a:lnSpc>
            </a:pPr>
            <a:r>
              <a:rPr spc="-10" dirty="0"/>
              <a:t>unionSet(4,</a:t>
            </a:r>
            <a:r>
              <a:rPr spc="-65" dirty="0"/>
              <a:t> </a:t>
            </a:r>
            <a:r>
              <a:rPr spc="-5" dirty="0"/>
              <a:t>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0" dirty="0">
                <a:latin typeface="Courier New"/>
                <a:cs typeface="Courier New"/>
              </a:rPr>
              <a:t>int j)</a:t>
            </a:r>
            <a:r>
              <a:rPr sz="1950" spc="-9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715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void </a:t>
            </a:r>
            <a:r>
              <a:rPr sz="1950" spc="5" dirty="0">
                <a:latin typeface="Courier New"/>
                <a:cs typeface="Courier New"/>
              </a:rPr>
              <a:t>unionSet(int i,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(!isSameSet(i, </a:t>
            </a:r>
            <a:r>
              <a:rPr sz="1950" spc="10" dirty="0">
                <a:latin typeface="Courier New"/>
                <a:cs typeface="Courier New"/>
              </a:rPr>
              <a:t>j))</a:t>
            </a:r>
            <a:r>
              <a:rPr sz="1950" spc="-4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15" dirty="0">
                <a:latin typeface="Courier New"/>
                <a:cs typeface="Courier New"/>
              </a:rPr>
              <a:t>x = </a:t>
            </a:r>
            <a:r>
              <a:rPr sz="1950" spc="5" dirty="0">
                <a:latin typeface="Courier New"/>
                <a:cs typeface="Courier New"/>
              </a:rPr>
              <a:t>findSet(i), </a:t>
            </a:r>
            <a:r>
              <a:rPr sz="1950" spc="15" dirty="0">
                <a:latin typeface="Courier New"/>
                <a:cs typeface="Courier New"/>
              </a:rPr>
              <a:t>y</a:t>
            </a:r>
            <a:r>
              <a:rPr sz="1950" spc="-6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=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rank is used to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keep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the tree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short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1656714" indent="-300355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5" dirty="0">
                <a:latin typeface="Courier New"/>
                <a:cs typeface="Courier New"/>
              </a:rPr>
              <a:t>&gt; </a:t>
            </a:r>
            <a:r>
              <a:rPr sz="1950" spc="5" dirty="0">
                <a:latin typeface="Courier New"/>
                <a:cs typeface="Courier New"/>
              </a:rPr>
              <a:t>rank.get(y)) 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p.set(y,</a:t>
            </a:r>
            <a:r>
              <a:rPr sz="195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x);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p.set(x,</a:t>
            </a:r>
            <a:r>
              <a:rPr sz="1950" spc="-55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y);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0" dirty="0">
                <a:latin typeface="Courier New"/>
                <a:cs typeface="Courier New"/>
              </a:rPr>
              <a:t>== </a:t>
            </a:r>
            <a:r>
              <a:rPr sz="1950" spc="5" dirty="0">
                <a:latin typeface="Courier New"/>
                <a:cs typeface="Courier New"/>
              </a:rPr>
              <a:t>rank.get(y))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increases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rank.set(y, rank.get(y)+1);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only if both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trees</a:t>
            </a:r>
            <a:endParaRPr sz="1950">
              <a:latin typeface="Courier New"/>
              <a:cs typeface="Courier New"/>
            </a:endParaRPr>
          </a:p>
          <a:p>
            <a:pPr marL="301498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initially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have the same</a:t>
            </a:r>
            <a:r>
              <a:rPr sz="1950" b="1" spc="-5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9082" y="6423659"/>
            <a:ext cx="6460235" cy="1110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9815">
              <a:lnSpc>
                <a:spcPct val="100000"/>
              </a:lnSpc>
            </a:pPr>
            <a:r>
              <a:rPr spc="-10" dirty="0"/>
              <a:t>isSameSet(0,</a:t>
            </a:r>
            <a:r>
              <a:rPr spc="-55" dirty="0"/>
              <a:t> </a:t>
            </a:r>
            <a:r>
              <a:rPr spc="-5" dirty="0"/>
              <a:t>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4244" y="5437123"/>
            <a:ext cx="7431405" cy="69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5080" indent="-445134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representative items </a:t>
            </a:r>
            <a:r>
              <a:rPr sz="2200" dirty="0">
                <a:latin typeface="Calibri"/>
                <a:cs typeface="Calibri"/>
              </a:rPr>
              <a:t>of the </a:t>
            </a:r>
            <a:r>
              <a:rPr sz="2200" spc="-5" dirty="0">
                <a:latin typeface="Calibri"/>
                <a:cs typeface="Calibri"/>
              </a:rPr>
              <a:t>sets that </a:t>
            </a:r>
            <a:r>
              <a:rPr sz="2200" spc="-10" dirty="0">
                <a:latin typeface="Calibri"/>
                <a:cs typeface="Calibri"/>
              </a:rPr>
              <a:t>contains item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0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4 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spc="-15" dirty="0">
                <a:latin typeface="Calibri"/>
                <a:cs typeface="Calibri"/>
              </a:rPr>
              <a:t>different,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say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0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4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b="1" dirty="0">
                <a:latin typeface="Calibri"/>
                <a:cs typeface="Calibri"/>
              </a:rPr>
              <a:t>not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 same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848726"/>
            <a:ext cx="6030595" cy="935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Boolean isSameSet(int </a:t>
            </a:r>
            <a:r>
              <a:rPr sz="1950" spc="10" dirty="0">
                <a:latin typeface="Courier New"/>
                <a:cs typeface="Courier New"/>
              </a:rPr>
              <a:t>i, int j) </a:t>
            </a:r>
            <a:r>
              <a:rPr sz="1950" spc="15" dirty="0">
                <a:latin typeface="Courier New"/>
                <a:cs typeface="Courier New"/>
              </a:rPr>
              <a:t>{  </a:t>
            </a:r>
            <a:r>
              <a:rPr sz="1950" spc="5" dirty="0">
                <a:latin typeface="Courier New"/>
                <a:cs typeface="Courier New"/>
              </a:rPr>
              <a:t>return findSet(i) </a:t>
            </a:r>
            <a:r>
              <a:rPr sz="1950" spc="10" dirty="0">
                <a:latin typeface="Courier New"/>
                <a:cs typeface="Courier New"/>
              </a:rPr>
              <a:t>==</a:t>
            </a:r>
            <a:r>
              <a:rPr sz="1950" spc="5" dirty="0">
                <a:latin typeface="Courier New"/>
                <a:cs typeface="Courier New"/>
              </a:rPr>
              <a:t> 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3183" y="6469379"/>
            <a:ext cx="6352032" cy="1064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0470">
              <a:lnSpc>
                <a:spcPct val="100000"/>
              </a:lnSpc>
            </a:pPr>
            <a:r>
              <a:rPr spc="-10" dirty="0"/>
              <a:t>unionSet(0,</a:t>
            </a:r>
            <a:r>
              <a:rPr spc="-65" dirty="0"/>
              <a:t> </a:t>
            </a:r>
            <a:r>
              <a:rPr spc="-5" dirty="0"/>
              <a:t>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0" dirty="0">
                <a:latin typeface="Courier New"/>
                <a:cs typeface="Courier New"/>
              </a:rPr>
              <a:t>int j)</a:t>
            </a:r>
            <a:r>
              <a:rPr sz="1950" spc="-9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715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void </a:t>
            </a:r>
            <a:r>
              <a:rPr sz="1950" spc="5" dirty="0">
                <a:latin typeface="Courier New"/>
                <a:cs typeface="Courier New"/>
              </a:rPr>
              <a:t>unionSet(int i,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(!isSameSet(i, </a:t>
            </a:r>
            <a:r>
              <a:rPr sz="1950" spc="10" dirty="0">
                <a:latin typeface="Courier New"/>
                <a:cs typeface="Courier New"/>
              </a:rPr>
              <a:t>j))</a:t>
            </a:r>
            <a:r>
              <a:rPr sz="1950" spc="-4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15" dirty="0">
                <a:latin typeface="Courier New"/>
                <a:cs typeface="Courier New"/>
              </a:rPr>
              <a:t>x = </a:t>
            </a:r>
            <a:r>
              <a:rPr sz="1950" spc="5" dirty="0">
                <a:latin typeface="Courier New"/>
                <a:cs typeface="Courier New"/>
              </a:rPr>
              <a:t>findSet(i), </a:t>
            </a:r>
            <a:r>
              <a:rPr sz="1950" spc="15" dirty="0">
                <a:latin typeface="Courier New"/>
                <a:cs typeface="Courier New"/>
              </a:rPr>
              <a:t>y</a:t>
            </a:r>
            <a:r>
              <a:rPr sz="1950" spc="-6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=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rank is used to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keep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the tree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short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1656714" indent="-300355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5" dirty="0">
                <a:latin typeface="Courier New"/>
                <a:cs typeface="Courier New"/>
              </a:rPr>
              <a:t>&gt; </a:t>
            </a:r>
            <a:r>
              <a:rPr sz="1950" spc="5" dirty="0">
                <a:latin typeface="Courier New"/>
                <a:cs typeface="Courier New"/>
              </a:rPr>
              <a:t>rank.get(y))  p.set(y,</a:t>
            </a:r>
            <a:r>
              <a:rPr sz="1950" spc="-55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x);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p.set(x,</a:t>
            </a:r>
            <a:r>
              <a:rPr sz="195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y);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(rank.get(x) </a:t>
            </a: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==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rank.get(y))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increases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rank.set(y, rank.get(y)+1);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only if both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trees</a:t>
            </a:r>
            <a:endParaRPr sz="1950">
              <a:latin typeface="Courier New"/>
              <a:cs typeface="Courier New"/>
            </a:endParaRPr>
          </a:p>
          <a:p>
            <a:pPr marL="301498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initially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have the same</a:t>
            </a:r>
            <a:r>
              <a:rPr sz="1950" b="1" spc="-5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20774" y="5828538"/>
            <a:ext cx="6816852" cy="170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0">
              <a:lnSpc>
                <a:spcPct val="100000"/>
              </a:lnSpc>
            </a:pPr>
            <a:r>
              <a:rPr spc="-10" dirty="0"/>
              <a:t>findSet(0)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837" y="1827390"/>
            <a:ext cx="4828540" cy="244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304800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5" dirty="0">
                <a:latin typeface="Courier New"/>
                <a:cs typeface="Courier New"/>
              </a:rPr>
              <a:t>findSet(int </a:t>
            </a:r>
            <a:r>
              <a:rPr sz="1950" spc="10" dirty="0">
                <a:latin typeface="Courier New"/>
                <a:cs typeface="Courier New"/>
              </a:rPr>
              <a:t>i) </a:t>
            </a:r>
            <a:r>
              <a:rPr sz="1950" spc="15" dirty="0">
                <a:latin typeface="Courier New"/>
                <a:cs typeface="Courier New"/>
              </a:rPr>
              <a:t>{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(p.get(i) </a:t>
            </a:r>
            <a:r>
              <a:rPr sz="1950" spc="10" dirty="0">
                <a:latin typeface="Courier New"/>
                <a:cs typeface="Courier New"/>
              </a:rPr>
              <a:t>== i) </a:t>
            </a:r>
            <a:r>
              <a:rPr sz="1950" spc="5" dirty="0">
                <a:latin typeface="Courier New"/>
                <a:cs typeface="Courier New"/>
              </a:rPr>
              <a:t>return i;  </a:t>
            </a: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 marR="5080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int ret </a:t>
            </a:r>
            <a:r>
              <a:rPr sz="1950" spc="15" dirty="0">
                <a:latin typeface="Courier New"/>
                <a:cs typeface="Courier New"/>
              </a:rPr>
              <a:t>= </a:t>
            </a:r>
            <a:r>
              <a:rPr sz="1950" spc="5" dirty="0">
                <a:latin typeface="Courier New"/>
                <a:cs typeface="Courier New"/>
              </a:rPr>
              <a:t>findSet(p.get(i));  p.set(i,</a:t>
            </a:r>
            <a:r>
              <a:rPr sz="1950" spc="-50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ret);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return</a:t>
            </a:r>
            <a:r>
              <a:rPr sz="1950" spc="-60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ret;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8602" y="1504950"/>
            <a:ext cx="4288155" cy="2380615"/>
          </a:xfrm>
          <a:custGeom>
            <a:avLst/>
            <a:gdLst/>
            <a:ahLst/>
            <a:cxnLst/>
            <a:rect l="l" t="t" r="r" b="b"/>
            <a:pathLst>
              <a:path w="4288155" h="2380615">
                <a:moveTo>
                  <a:pt x="4287774" y="2378202"/>
                </a:moveTo>
                <a:lnTo>
                  <a:pt x="4287774" y="2285"/>
                </a:lnTo>
                <a:lnTo>
                  <a:pt x="4285488" y="0"/>
                </a:lnTo>
                <a:lnTo>
                  <a:pt x="2285" y="0"/>
                </a:lnTo>
                <a:lnTo>
                  <a:pt x="0" y="2286"/>
                </a:lnTo>
                <a:lnTo>
                  <a:pt x="0" y="2378202"/>
                </a:lnTo>
                <a:lnTo>
                  <a:pt x="2286" y="2380488"/>
                </a:lnTo>
                <a:lnTo>
                  <a:pt x="5334" y="2380488"/>
                </a:lnTo>
                <a:lnTo>
                  <a:pt x="5334" y="10668"/>
                </a:lnTo>
                <a:lnTo>
                  <a:pt x="10668" y="5334"/>
                </a:lnTo>
                <a:lnTo>
                  <a:pt x="10667" y="10668"/>
                </a:lnTo>
                <a:lnTo>
                  <a:pt x="4277106" y="10667"/>
                </a:lnTo>
                <a:lnTo>
                  <a:pt x="4277106" y="5333"/>
                </a:lnTo>
                <a:lnTo>
                  <a:pt x="4282440" y="10667"/>
                </a:lnTo>
                <a:lnTo>
                  <a:pt x="4282440" y="2380488"/>
                </a:lnTo>
                <a:lnTo>
                  <a:pt x="4285488" y="2380488"/>
                </a:lnTo>
                <a:lnTo>
                  <a:pt x="4287774" y="2378202"/>
                </a:lnTo>
                <a:close/>
              </a:path>
              <a:path w="4288155" h="2380615">
                <a:moveTo>
                  <a:pt x="10667" y="10668"/>
                </a:moveTo>
                <a:lnTo>
                  <a:pt x="10668" y="5334"/>
                </a:lnTo>
                <a:lnTo>
                  <a:pt x="5334" y="10668"/>
                </a:lnTo>
                <a:lnTo>
                  <a:pt x="10667" y="10668"/>
                </a:lnTo>
                <a:close/>
              </a:path>
              <a:path w="4288155" h="2380615">
                <a:moveTo>
                  <a:pt x="10667" y="2369820"/>
                </a:moveTo>
                <a:lnTo>
                  <a:pt x="10667" y="10668"/>
                </a:lnTo>
                <a:lnTo>
                  <a:pt x="5334" y="10668"/>
                </a:lnTo>
                <a:lnTo>
                  <a:pt x="5334" y="2369820"/>
                </a:lnTo>
                <a:lnTo>
                  <a:pt x="10667" y="2369820"/>
                </a:lnTo>
                <a:close/>
              </a:path>
              <a:path w="4288155" h="2380615">
                <a:moveTo>
                  <a:pt x="4282440" y="2369820"/>
                </a:moveTo>
                <a:lnTo>
                  <a:pt x="5334" y="2369820"/>
                </a:lnTo>
                <a:lnTo>
                  <a:pt x="10668" y="2375154"/>
                </a:lnTo>
                <a:lnTo>
                  <a:pt x="10667" y="2380488"/>
                </a:lnTo>
                <a:lnTo>
                  <a:pt x="4277106" y="2380488"/>
                </a:lnTo>
                <a:lnTo>
                  <a:pt x="4277106" y="2375154"/>
                </a:lnTo>
                <a:lnTo>
                  <a:pt x="4282440" y="2369820"/>
                </a:lnTo>
                <a:close/>
              </a:path>
              <a:path w="4288155" h="2380615">
                <a:moveTo>
                  <a:pt x="10667" y="2380488"/>
                </a:moveTo>
                <a:lnTo>
                  <a:pt x="10668" y="2375154"/>
                </a:lnTo>
                <a:lnTo>
                  <a:pt x="5334" y="2369820"/>
                </a:lnTo>
                <a:lnTo>
                  <a:pt x="5334" y="2380488"/>
                </a:lnTo>
                <a:lnTo>
                  <a:pt x="10667" y="2380488"/>
                </a:lnTo>
                <a:close/>
              </a:path>
              <a:path w="4288155" h="2380615">
                <a:moveTo>
                  <a:pt x="4282440" y="10667"/>
                </a:moveTo>
                <a:lnTo>
                  <a:pt x="4277106" y="5333"/>
                </a:lnTo>
                <a:lnTo>
                  <a:pt x="4277106" y="10667"/>
                </a:lnTo>
                <a:lnTo>
                  <a:pt x="4282440" y="10667"/>
                </a:lnTo>
                <a:close/>
              </a:path>
              <a:path w="4288155" h="2380615">
                <a:moveTo>
                  <a:pt x="4282440" y="2369820"/>
                </a:moveTo>
                <a:lnTo>
                  <a:pt x="4282440" y="10667"/>
                </a:lnTo>
                <a:lnTo>
                  <a:pt x="4277106" y="10667"/>
                </a:lnTo>
                <a:lnTo>
                  <a:pt x="4277106" y="2369820"/>
                </a:lnTo>
                <a:lnTo>
                  <a:pt x="4282440" y="2369820"/>
                </a:lnTo>
                <a:close/>
              </a:path>
              <a:path w="4288155" h="2380615">
                <a:moveTo>
                  <a:pt x="4282440" y="2380488"/>
                </a:moveTo>
                <a:lnTo>
                  <a:pt x="4282440" y="2369820"/>
                </a:lnTo>
                <a:lnTo>
                  <a:pt x="4277106" y="2375154"/>
                </a:lnTo>
                <a:lnTo>
                  <a:pt x="4277106" y="2380488"/>
                </a:lnTo>
                <a:lnTo>
                  <a:pt x="4282440" y="238048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22111" y="1542541"/>
            <a:ext cx="4002404" cy="2266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" marR="72390" indent="40894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Note, </a:t>
            </a:r>
            <a:r>
              <a:rPr sz="2200" dirty="0">
                <a:latin typeface="Calibri"/>
                <a:cs typeface="Calibri"/>
              </a:rPr>
              <a:t>I </a:t>
            </a:r>
            <a:r>
              <a:rPr sz="2200" spc="-15" dirty="0">
                <a:latin typeface="Calibri"/>
                <a:cs typeface="Calibri"/>
              </a:rPr>
              <a:t>have to first </a:t>
            </a:r>
            <a:r>
              <a:rPr sz="2200" b="1" spc="-10" dirty="0">
                <a:latin typeface="Calibri"/>
                <a:cs typeface="Calibri"/>
              </a:rPr>
              <a:t>set </a:t>
            </a:r>
            <a:r>
              <a:rPr sz="2200" dirty="0">
                <a:latin typeface="Calibri"/>
                <a:cs typeface="Calibri"/>
              </a:rPr>
              <a:t>the  </a:t>
            </a:r>
            <a:r>
              <a:rPr sz="2200" spc="-10" dirty="0">
                <a:latin typeface="Calibri"/>
                <a:cs typeface="Calibri"/>
              </a:rPr>
              <a:t>new value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b="1" dirty="0">
                <a:latin typeface="Calibri"/>
                <a:cs typeface="Calibri"/>
              </a:rPr>
              <a:t>p[i] </a:t>
            </a:r>
            <a:r>
              <a:rPr sz="2200" spc="-15" dirty="0">
                <a:latin typeface="Calibri"/>
                <a:cs typeface="Calibri"/>
              </a:rPr>
              <a:t>before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returning 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new </a:t>
            </a:r>
            <a:r>
              <a:rPr sz="2200" spc="-5" dirty="0">
                <a:latin typeface="Calibri"/>
                <a:cs typeface="Calibri"/>
              </a:rPr>
              <a:t>value, because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method</a:t>
            </a:r>
            <a:endParaRPr sz="2200">
              <a:latin typeface="Calibri"/>
              <a:cs typeface="Calibri"/>
            </a:endParaRPr>
          </a:p>
          <a:p>
            <a:pPr marL="19050" marR="11430" algn="ctr">
              <a:lnSpc>
                <a:spcPct val="100000"/>
              </a:lnSpc>
            </a:pPr>
            <a:r>
              <a:rPr sz="2200" b="1" spc="-5" dirty="0">
                <a:latin typeface="Calibri"/>
                <a:cs typeface="Calibri"/>
              </a:rPr>
              <a:t>set()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b="1" spc="-20" dirty="0">
                <a:latin typeface="Calibri"/>
                <a:cs typeface="Calibri"/>
              </a:rPr>
              <a:t>Java </a:t>
            </a:r>
            <a:r>
              <a:rPr sz="2200" b="1" spc="-25" dirty="0">
                <a:latin typeface="Calibri"/>
                <a:cs typeface="Calibri"/>
              </a:rPr>
              <a:t>Vector </a:t>
            </a:r>
            <a:r>
              <a:rPr sz="2200" spc="-5" dirty="0">
                <a:latin typeface="Calibri"/>
                <a:cs typeface="Calibri"/>
              </a:rPr>
              <a:t>returns </a:t>
            </a:r>
            <a:r>
              <a:rPr sz="2200" dirty="0">
                <a:latin typeface="Calibri"/>
                <a:cs typeface="Calibri"/>
              </a:rPr>
              <a:t>the  </a:t>
            </a:r>
            <a:r>
              <a:rPr sz="2200" spc="-5" dirty="0">
                <a:latin typeface="Calibri"/>
                <a:cs typeface="Calibri"/>
              </a:rPr>
              <a:t>element </a:t>
            </a:r>
            <a:r>
              <a:rPr sz="2200" i="1" spc="-5" dirty="0">
                <a:latin typeface="Calibri"/>
                <a:cs typeface="Calibri"/>
              </a:rPr>
              <a:t>previously </a:t>
            </a:r>
            <a:r>
              <a:rPr sz="2200" i="1" dirty="0">
                <a:latin typeface="Calibri"/>
                <a:cs typeface="Calibri"/>
              </a:rPr>
              <a:t>at the</a:t>
            </a:r>
            <a:r>
              <a:rPr sz="2200" i="1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specified  position, i.e. I </a:t>
            </a:r>
            <a:r>
              <a:rPr sz="2200" u="heavy" spc="-5" dirty="0">
                <a:latin typeface="Calibri"/>
                <a:cs typeface="Calibri"/>
              </a:rPr>
              <a:t>cannot</a:t>
            </a:r>
            <a:r>
              <a:rPr sz="2200" u="heavy" spc="-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use: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ts val="1810"/>
              </a:lnSpc>
            </a:pPr>
            <a:r>
              <a:rPr sz="1550" spc="-10" dirty="0">
                <a:latin typeface="Courier New"/>
                <a:cs typeface="Courier New"/>
              </a:rPr>
              <a:t>return p.set(i,</a:t>
            </a:r>
            <a:r>
              <a:rPr sz="1550" spc="-110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findSet(p.get(i));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8685" y="4266438"/>
            <a:ext cx="6701028" cy="1684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1486" y="6236208"/>
            <a:ext cx="7615428" cy="1297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3497" y="5769102"/>
            <a:ext cx="238125" cy="650240"/>
          </a:xfrm>
          <a:custGeom>
            <a:avLst/>
            <a:gdLst/>
            <a:ahLst/>
            <a:cxnLst/>
            <a:rect l="l" t="t" r="r" b="b"/>
            <a:pathLst>
              <a:path w="238125" h="650239">
                <a:moveTo>
                  <a:pt x="237744" y="531113"/>
                </a:moveTo>
                <a:lnTo>
                  <a:pt x="178308" y="531113"/>
                </a:lnTo>
                <a:lnTo>
                  <a:pt x="178307" y="0"/>
                </a:lnTo>
                <a:lnTo>
                  <a:pt x="59435" y="0"/>
                </a:lnTo>
                <a:lnTo>
                  <a:pt x="59436" y="531113"/>
                </a:lnTo>
                <a:lnTo>
                  <a:pt x="0" y="531113"/>
                </a:lnTo>
                <a:lnTo>
                  <a:pt x="118872" y="649985"/>
                </a:lnTo>
                <a:lnTo>
                  <a:pt x="237744" y="53111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9970" y="5755385"/>
            <a:ext cx="304800" cy="683895"/>
          </a:xfrm>
          <a:custGeom>
            <a:avLst/>
            <a:gdLst/>
            <a:ahLst/>
            <a:cxnLst/>
            <a:rect l="l" t="t" r="r" b="b"/>
            <a:pathLst>
              <a:path w="304800" h="683895">
                <a:moveTo>
                  <a:pt x="92964" y="530351"/>
                </a:moveTo>
                <a:lnTo>
                  <a:pt x="0" y="530351"/>
                </a:lnTo>
                <a:lnTo>
                  <a:pt x="33528" y="564047"/>
                </a:lnTo>
                <a:lnTo>
                  <a:pt x="33528" y="558545"/>
                </a:lnTo>
                <a:lnTo>
                  <a:pt x="43434" y="534923"/>
                </a:lnTo>
                <a:lnTo>
                  <a:pt x="67055" y="558545"/>
                </a:lnTo>
                <a:lnTo>
                  <a:pt x="79248" y="558545"/>
                </a:lnTo>
                <a:lnTo>
                  <a:pt x="79248" y="544829"/>
                </a:lnTo>
                <a:lnTo>
                  <a:pt x="92964" y="530351"/>
                </a:lnTo>
                <a:close/>
              </a:path>
              <a:path w="304800" h="683895">
                <a:moveTo>
                  <a:pt x="67055" y="558545"/>
                </a:moveTo>
                <a:lnTo>
                  <a:pt x="43434" y="534923"/>
                </a:lnTo>
                <a:lnTo>
                  <a:pt x="33528" y="558545"/>
                </a:lnTo>
                <a:lnTo>
                  <a:pt x="67055" y="558545"/>
                </a:lnTo>
                <a:close/>
              </a:path>
              <a:path w="304800" h="683895">
                <a:moveTo>
                  <a:pt x="152399" y="643890"/>
                </a:moveTo>
                <a:lnTo>
                  <a:pt x="67055" y="558545"/>
                </a:lnTo>
                <a:lnTo>
                  <a:pt x="33528" y="558545"/>
                </a:lnTo>
                <a:lnTo>
                  <a:pt x="33528" y="564047"/>
                </a:lnTo>
                <a:lnTo>
                  <a:pt x="142494" y="673558"/>
                </a:lnTo>
                <a:lnTo>
                  <a:pt x="142494" y="653795"/>
                </a:lnTo>
                <a:lnTo>
                  <a:pt x="152399" y="643890"/>
                </a:lnTo>
                <a:close/>
              </a:path>
              <a:path w="304800" h="683895">
                <a:moveTo>
                  <a:pt x="226314" y="530351"/>
                </a:moveTo>
                <a:lnTo>
                  <a:pt x="226313" y="0"/>
                </a:lnTo>
                <a:lnTo>
                  <a:pt x="79247" y="0"/>
                </a:lnTo>
                <a:lnTo>
                  <a:pt x="79248" y="530351"/>
                </a:lnTo>
                <a:lnTo>
                  <a:pt x="92964" y="530351"/>
                </a:lnTo>
                <a:lnTo>
                  <a:pt x="92963" y="28193"/>
                </a:lnTo>
                <a:lnTo>
                  <a:pt x="107441" y="13715"/>
                </a:lnTo>
                <a:lnTo>
                  <a:pt x="107441" y="28193"/>
                </a:lnTo>
                <a:lnTo>
                  <a:pt x="198119" y="28193"/>
                </a:lnTo>
                <a:lnTo>
                  <a:pt x="198119" y="13715"/>
                </a:lnTo>
                <a:lnTo>
                  <a:pt x="211835" y="28193"/>
                </a:lnTo>
                <a:lnTo>
                  <a:pt x="211836" y="530351"/>
                </a:lnTo>
                <a:lnTo>
                  <a:pt x="226314" y="530351"/>
                </a:lnTo>
                <a:close/>
              </a:path>
              <a:path w="304800" h="683895">
                <a:moveTo>
                  <a:pt x="107442" y="558545"/>
                </a:moveTo>
                <a:lnTo>
                  <a:pt x="107441" y="28193"/>
                </a:lnTo>
                <a:lnTo>
                  <a:pt x="92963" y="28193"/>
                </a:lnTo>
                <a:lnTo>
                  <a:pt x="92964" y="530351"/>
                </a:lnTo>
                <a:lnTo>
                  <a:pt x="79248" y="544829"/>
                </a:lnTo>
                <a:lnTo>
                  <a:pt x="79248" y="558545"/>
                </a:lnTo>
                <a:lnTo>
                  <a:pt x="107442" y="558545"/>
                </a:lnTo>
                <a:close/>
              </a:path>
              <a:path w="304800" h="683895">
                <a:moveTo>
                  <a:pt x="107441" y="28193"/>
                </a:moveTo>
                <a:lnTo>
                  <a:pt x="107441" y="13715"/>
                </a:lnTo>
                <a:lnTo>
                  <a:pt x="92963" y="28193"/>
                </a:lnTo>
                <a:lnTo>
                  <a:pt x="107441" y="28193"/>
                </a:lnTo>
                <a:close/>
              </a:path>
              <a:path w="304800" h="683895">
                <a:moveTo>
                  <a:pt x="162306" y="653795"/>
                </a:moveTo>
                <a:lnTo>
                  <a:pt x="152399" y="643890"/>
                </a:lnTo>
                <a:lnTo>
                  <a:pt x="142494" y="653795"/>
                </a:lnTo>
                <a:lnTo>
                  <a:pt x="162306" y="653795"/>
                </a:lnTo>
                <a:close/>
              </a:path>
              <a:path w="304800" h="683895">
                <a:moveTo>
                  <a:pt x="162306" y="673558"/>
                </a:moveTo>
                <a:lnTo>
                  <a:pt x="162306" y="653795"/>
                </a:lnTo>
                <a:lnTo>
                  <a:pt x="142494" y="653795"/>
                </a:lnTo>
                <a:lnTo>
                  <a:pt x="142494" y="673558"/>
                </a:lnTo>
                <a:lnTo>
                  <a:pt x="152400" y="683513"/>
                </a:lnTo>
                <a:lnTo>
                  <a:pt x="162306" y="673558"/>
                </a:lnTo>
                <a:close/>
              </a:path>
              <a:path w="304800" h="683895">
                <a:moveTo>
                  <a:pt x="271272" y="564047"/>
                </a:moveTo>
                <a:lnTo>
                  <a:pt x="271272" y="558545"/>
                </a:lnTo>
                <a:lnTo>
                  <a:pt x="237744" y="558545"/>
                </a:lnTo>
                <a:lnTo>
                  <a:pt x="152399" y="643890"/>
                </a:lnTo>
                <a:lnTo>
                  <a:pt x="162306" y="653795"/>
                </a:lnTo>
                <a:lnTo>
                  <a:pt x="162306" y="673558"/>
                </a:lnTo>
                <a:lnTo>
                  <a:pt x="271272" y="564047"/>
                </a:lnTo>
                <a:close/>
              </a:path>
              <a:path w="304800" h="683895">
                <a:moveTo>
                  <a:pt x="211835" y="28193"/>
                </a:moveTo>
                <a:lnTo>
                  <a:pt x="198119" y="13715"/>
                </a:lnTo>
                <a:lnTo>
                  <a:pt x="198119" y="28193"/>
                </a:lnTo>
                <a:lnTo>
                  <a:pt x="211835" y="28193"/>
                </a:lnTo>
                <a:close/>
              </a:path>
              <a:path w="304800" h="683895">
                <a:moveTo>
                  <a:pt x="226314" y="558545"/>
                </a:moveTo>
                <a:lnTo>
                  <a:pt x="226314" y="544829"/>
                </a:lnTo>
                <a:lnTo>
                  <a:pt x="211836" y="530351"/>
                </a:lnTo>
                <a:lnTo>
                  <a:pt x="211835" y="28193"/>
                </a:lnTo>
                <a:lnTo>
                  <a:pt x="198119" y="28193"/>
                </a:lnTo>
                <a:lnTo>
                  <a:pt x="198120" y="558545"/>
                </a:lnTo>
                <a:lnTo>
                  <a:pt x="226314" y="558545"/>
                </a:lnTo>
                <a:close/>
              </a:path>
              <a:path w="304800" h="683895">
                <a:moveTo>
                  <a:pt x="304800" y="530351"/>
                </a:moveTo>
                <a:lnTo>
                  <a:pt x="211836" y="530351"/>
                </a:lnTo>
                <a:lnTo>
                  <a:pt x="226314" y="544829"/>
                </a:lnTo>
                <a:lnTo>
                  <a:pt x="226314" y="558545"/>
                </a:lnTo>
                <a:lnTo>
                  <a:pt x="237744" y="558545"/>
                </a:lnTo>
                <a:lnTo>
                  <a:pt x="261365" y="534923"/>
                </a:lnTo>
                <a:lnTo>
                  <a:pt x="271272" y="558545"/>
                </a:lnTo>
                <a:lnTo>
                  <a:pt x="271272" y="564047"/>
                </a:lnTo>
                <a:lnTo>
                  <a:pt x="304800" y="530351"/>
                </a:lnTo>
                <a:close/>
              </a:path>
              <a:path w="304800" h="683895">
                <a:moveTo>
                  <a:pt x="271272" y="558545"/>
                </a:moveTo>
                <a:lnTo>
                  <a:pt x="261365" y="534923"/>
                </a:lnTo>
                <a:lnTo>
                  <a:pt x="237744" y="558545"/>
                </a:lnTo>
                <a:lnTo>
                  <a:pt x="271272" y="558545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31285" y="6871716"/>
            <a:ext cx="899160" cy="672465"/>
          </a:xfrm>
          <a:custGeom>
            <a:avLst/>
            <a:gdLst/>
            <a:ahLst/>
            <a:cxnLst/>
            <a:rect l="l" t="t" r="r" b="b"/>
            <a:pathLst>
              <a:path w="899160" h="672465">
                <a:moveTo>
                  <a:pt x="899160" y="353567"/>
                </a:moveTo>
                <a:lnTo>
                  <a:pt x="899160" y="336041"/>
                </a:lnTo>
                <a:lnTo>
                  <a:pt x="898397" y="318515"/>
                </a:lnTo>
                <a:lnTo>
                  <a:pt x="880226" y="239911"/>
                </a:lnTo>
                <a:lnTo>
                  <a:pt x="860428" y="199369"/>
                </a:lnTo>
                <a:lnTo>
                  <a:pt x="835117" y="162598"/>
                </a:lnTo>
                <a:lnTo>
                  <a:pt x="804979" y="129593"/>
                </a:lnTo>
                <a:lnTo>
                  <a:pt x="770701" y="100352"/>
                </a:lnTo>
                <a:lnTo>
                  <a:pt x="732967" y="74871"/>
                </a:lnTo>
                <a:lnTo>
                  <a:pt x="692465" y="53146"/>
                </a:lnTo>
                <a:lnTo>
                  <a:pt x="649881" y="35176"/>
                </a:lnTo>
                <a:lnTo>
                  <a:pt x="605900" y="20955"/>
                </a:lnTo>
                <a:lnTo>
                  <a:pt x="561209" y="10481"/>
                </a:lnTo>
                <a:lnTo>
                  <a:pt x="516493" y="3751"/>
                </a:lnTo>
                <a:lnTo>
                  <a:pt x="473202" y="813"/>
                </a:lnTo>
                <a:lnTo>
                  <a:pt x="449580" y="0"/>
                </a:lnTo>
                <a:lnTo>
                  <a:pt x="426720" y="761"/>
                </a:lnTo>
                <a:lnTo>
                  <a:pt x="382533" y="3899"/>
                </a:lnTo>
                <a:lnTo>
                  <a:pt x="337745" y="10731"/>
                </a:lnTo>
                <a:lnTo>
                  <a:pt x="293028" y="21269"/>
                </a:lnTo>
                <a:lnTo>
                  <a:pt x="249061" y="35526"/>
                </a:lnTo>
                <a:lnTo>
                  <a:pt x="206517" y="53514"/>
                </a:lnTo>
                <a:lnTo>
                  <a:pt x="166073" y="75247"/>
                </a:lnTo>
                <a:lnTo>
                  <a:pt x="128404" y="100737"/>
                </a:lnTo>
                <a:lnTo>
                  <a:pt x="94186" y="129997"/>
                </a:lnTo>
                <a:lnTo>
                  <a:pt x="64094" y="163039"/>
                </a:lnTo>
                <a:lnTo>
                  <a:pt x="38804" y="199876"/>
                </a:lnTo>
                <a:lnTo>
                  <a:pt x="18992" y="240522"/>
                </a:lnTo>
                <a:lnTo>
                  <a:pt x="5333" y="284987"/>
                </a:lnTo>
                <a:lnTo>
                  <a:pt x="0" y="336803"/>
                </a:lnTo>
                <a:lnTo>
                  <a:pt x="762" y="354329"/>
                </a:lnTo>
                <a:lnTo>
                  <a:pt x="9906" y="405383"/>
                </a:lnTo>
                <a:lnTo>
                  <a:pt x="27055" y="450394"/>
                </a:lnTo>
                <a:lnTo>
                  <a:pt x="28194" y="452364"/>
                </a:lnTo>
                <a:lnTo>
                  <a:pt x="28194" y="336041"/>
                </a:lnTo>
                <a:lnTo>
                  <a:pt x="28956" y="320039"/>
                </a:lnTo>
                <a:lnTo>
                  <a:pt x="48127" y="243206"/>
                </a:lnTo>
                <a:lnTo>
                  <a:pt x="70808" y="201437"/>
                </a:lnTo>
                <a:lnTo>
                  <a:pt x="99873" y="164231"/>
                </a:lnTo>
                <a:lnTo>
                  <a:pt x="134392" y="131567"/>
                </a:lnTo>
                <a:lnTo>
                  <a:pt x="173430" y="103420"/>
                </a:lnTo>
                <a:lnTo>
                  <a:pt x="216055" y="79770"/>
                </a:lnTo>
                <a:lnTo>
                  <a:pt x="261335" y="60595"/>
                </a:lnTo>
                <a:lnTo>
                  <a:pt x="308336" y="45872"/>
                </a:lnTo>
                <a:lnTo>
                  <a:pt x="356126" y="35579"/>
                </a:lnTo>
                <a:lnTo>
                  <a:pt x="403772" y="29693"/>
                </a:lnTo>
                <a:lnTo>
                  <a:pt x="449580" y="28218"/>
                </a:lnTo>
                <a:lnTo>
                  <a:pt x="473202" y="28299"/>
                </a:lnTo>
                <a:lnTo>
                  <a:pt x="537492" y="34530"/>
                </a:lnTo>
                <a:lnTo>
                  <a:pt x="582015" y="43478"/>
                </a:lnTo>
                <a:lnTo>
                  <a:pt x="626437" y="56533"/>
                </a:lnTo>
                <a:lnTo>
                  <a:pt x="669852" y="73668"/>
                </a:lnTo>
                <a:lnTo>
                  <a:pt x="711355" y="94855"/>
                </a:lnTo>
                <a:lnTo>
                  <a:pt x="750038" y="120069"/>
                </a:lnTo>
                <a:lnTo>
                  <a:pt x="784995" y="149280"/>
                </a:lnTo>
                <a:lnTo>
                  <a:pt x="815320" y="182462"/>
                </a:lnTo>
                <a:lnTo>
                  <a:pt x="840108" y="219588"/>
                </a:lnTo>
                <a:lnTo>
                  <a:pt x="858450" y="260630"/>
                </a:lnTo>
                <a:lnTo>
                  <a:pt x="869441" y="305561"/>
                </a:lnTo>
                <a:lnTo>
                  <a:pt x="871728" y="336803"/>
                </a:lnTo>
                <a:lnTo>
                  <a:pt x="871728" y="451788"/>
                </a:lnTo>
                <a:lnTo>
                  <a:pt x="873800" y="448156"/>
                </a:lnTo>
                <a:lnTo>
                  <a:pt x="890423" y="402813"/>
                </a:lnTo>
                <a:lnTo>
                  <a:pt x="899160" y="353567"/>
                </a:lnTo>
                <a:close/>
              </a:path>
              <a:path w="899160" h="672465">
                <a:moveTo>
                  <a:pt x="871728" y="451788"/>
                </a:moveTo>
                <a:lnTo>
                  <a:pt x="871728" y="336803"/>
                </a:lnTo>
                <a:lnTo>
                  <a:pt x="870966" y="352043"/>
                </a:lnTo>
                <a:lnTo>
                  <a:pt x="869441" y="368045"/>
                </a:lnTo>
                <a:lnTo>
                  <a:pt x="858119" y="412977"/>
                </a:lnTo>
                <a:lnTo>
                  <a:pt x="839538" y="453967"/>
                </a:lnTo>
                <a:lnTo>
                  <a:pt x="814591" y="491001"/>
                </a:lnTo>
                <a:lnTo>
                  <a:pt x="784171" y="524065"/>
                </a:lnTo>
                <a:lnTo>
                  <a:pt x="749172" y="553144"/>
                </a:lnTo>
                <a:lnTo>
                  <a:pt x="710485" y="578224"/>
                </a:lnTo>
                <a:lnTo>
                  <a:pt x="669006" y="599289"/>
                </a:lnTo>
                <a:lnTo>
                  <a:pt x="625626" y="616327"/>
                </a:lnTo>
                <a:lnTo>
                  <a:pt x="581238" y="629322"/>
                </a:lnTo>
                <a:lnTo>
                  <a:pt x="536736" y="638261"/>
                </a:lnTo>
                <a:lnTo>
                  <a:pt x="493014" y="643127"/>
                </a:lnTo>
                <a:lnTo>
                  <a:pt x="449580" y="644651"/>
                </a:lnTo>
                <a:lnTo>
                  <a:pt x="404781" y="643127"/>
                </a:lnTo>
                <a:lnTo>
                  <a:pt x="358721" y="637455"/>
                </a:lnTo>
                <a:lnTo>
                  <a:pt x="312303" y="627618"/>
                </a:lnTo>
                <a:lnTo>
                  <a:pt x="266433" y="613600"/>
                </a:lnTo>
                <a:lnTo>
                  <a:pt x="222013" y="595384"/>
                </a:lnTo>
                <a:lnTo>
                  <a:pt x="179947" y="572953"/>
                </a:lnTo>
                <a:lnTo>
                  <a:pt x="141140" y="546292"/>
                </a:lnTo>
                <a:lnTo>
                  <a:pt x="106496" y="515383"/>
                </a:lnTo>
                <a:lnTo>
                  <a:pt x="76918" y="480209"/>
                </a:lnTo>
                <a:lnTo>
                  <a:pt x="53309" y="440754"/>
                </a:lnTo>
                <a:lnTo>
                  <a:pt x="36576" y="397001"/>
                </a:lnTo>
                <a:lnTo>
                  <a:pt x="28956" y="351281"/>
                </a:lnTo>
                <a:lnTo>
                  <a:pt x="28194" y="336041"/>
                </a:lnTo>
                <a:lnTo>
                  <a:pt x="28194" y="452364"/>
                </a:lnTo>
                <a:lnTo>
                  <a:pt x="50647" y="491220"/>
                </a:lnTo>
                <a:lnTo>
                  <a:pt x="79918" y="527873"/>
                </a:lnTo>
                <a:lnTo>
                  <a:pt x="114108" y="560366"/>
                </a:lnTo>
                <a:lnTo>
                  <a:pt x="152452" y="588712"/>
                </a:lnTo>
                <a:lnTo>
                  <a:pt x="194190" y="612924"/>
                </a:lnTo>
                <a:lnTo>
                  <a:pt x="238560" y="633014"/>
                </a:lnTo>
                <a:lnTo>
                  <a:pt x="284798" y="648995"/>
                </a:lnTo>
                <a:lnTo>
                  <a:pt x="332144" y="660880"/>
                </a:lnTo>
                <a:lnTo>
                  <a:pt x="379834" y="668681"/>
                </a:lnTo>
                <a:lnTo>
                  <a:pt x="427108" y="672411"/>
                </a:lnTo>
                <a:lnTo>
                  <a:pt x="473202" y="672083"/>
                </a:lnTo>
                <a:lnTo>
                  <a:pt x="518159" y="668273"/>
                </a:lnTo>
                <a:lnTo>
                  <a:pt x="565163" y="661423"/>
                </a:lnTo>
                <a:lnTo>
                  <a:pt x="612399" y="649996"/>
                </a:lnTo>
                <a:lnTo>
                  <a:pt x="658967" y="634067"/>
                </a:lnTo>
                <a:lnTo>
                  <a:pt x="703963" y="613712"/>
                </a:lnTo>
                <a:lnTo>
                  <a:pt x="746486" y="589005"/>
                </a:lnTo>
                <a:lnTo>
                  <a:pt x="785634" y="560021"/>
                </a:lnTo>
                <a:lnTo>
                  <a:pt x="820503" y="526835"/>
                </a:lnTo>
                <a:lnTo>
                  <a:pt x="850193" y="489521"/>
                </a:lnTo>
                <a:lnTo>
                  <a:pt x="871728" y="4517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contents of these slides have origin from School of Computing, National University of Singapore.</a:t>
            </a:r>
          </a:p>
          <a:p>
            <a:pPr algn="just"/>
            <a:r>
              <a:rPr lang="en-US" dirty="0"/>
              <a:t>We greatly appreciate support from Dr. Steven Halim for kindly sharing these materials.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84BA89-CC61-4F67-A868-148EFD8CC251}" type="slidenum">
              <a:rPr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5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6135">
              <a:lnSpc>
                <a:spcPct val="100000"/>
              </a:lnSpc>
            </a:pPr>
            <a:r>
              <a:rPr spc="-5" dirty="0"/>
              <a:t>UFDS –</a:t>
            </a:r>
            <a:r>
              <a:rPr spc="-70" dirty="0"/>
              <a:t> </a:t>
            </a:r>
            <a:r>
              <a:rPr spc="-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98" y="1903984"/>
            <a:ext cx="8766810" cy="5026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10" dirty="0">
                <a:latin typeface="Calibri"/>
                <a:cs typeface="Calibri"/>
              </a:rPr>
              <a:t>That’s </a:t>
            </a:r>
            <a:r>
              <a:rPr sz="3050" spc="10" dirty="0">
                <a:latin typeface="Calibri"/>
                <a:cs typeface="Calibri"/>
              </a:rPr>
              <a:t>the basics…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will </a:t>
            </a:r>
            <a:r>
              <a:rPr sz="3050" spc="10" dirty="0">
                <a:latin typeface="Calibri"/>
                <a:cs typeface="Calibri"/>
              </a:rPr>
              <a:t>not </a:t>
            </a:r>
            <a:r>
              <a:rPr sz="3050" dirty="0">
                <a:latin typeface="Calibri"/>
                <a:cs typeface="Calibri"/>
              </a:rPr>
              <a:t>go </a:t>
            </a:r>
            <a:r>
              <a:rPr sz="3050" spc="-5" dirty="0">
                <a:latin typeface="Calibri"/>
                <a:cs typeface="Calibri"/>
              </a:rPr>
              <a:t>into </a:t>
            </a:r>
            <a:r>
              <a:rPr sz="3050" spc="10" dirty="0">
                <a:latin typeface="Calibri"/>
                <a:cs typeface="Calibri"/>
              </a:rPr>
              <a:t>further</a:t>
            </a:r>
            <a:r>
              <a:rPr sz="3050" spc="65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details</a:t>
            </a:r>
            <a:endParaRPr sz="3050">
              <a:latin typeface="Calibri"/>
              <a:cs typeface="Calibri"/>
            </a:endParaRPr>
          </a:p>
          <a:p>
            <a:pPr marL="389890" marR="5080" indent="-377190">
              <a:lnSpc>
                <a:spcPct val="100600"/>
              </a:lnSpc>
              <a:spcBef>
                <a:spcPts val="71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20" dirty="0">
                <a:latin typeface="Calibri"/>
                <a:cs typeface="Calibri"/>
              </a:rPr>
              <a:t>UFDS </a:t>
            </a:r>
            <a:r>
              <a:rPr sz="2600" spc="5" dirty="0">
                <a:latin typeface="Calibri"/>
                <a:cs typeface="Calibri"/>
              </a:rPr>
              <a:t>operations </a:t>
            </a:r>
            <a:r>
              <a:rPr sz="2600" spc="10" dirty="0">
                <a:latin typeface="Calibri"/>
                <a:cs typeface="Calibri"/>
              </a:rPr>
              <a:t>runs in </a:t>
            </a:r>
            <a:r>
              <a:rPr sz="2600" dirty="0">
                <a:latin typeface="Calibri"/>
                <a:cs typeface="Calibri"/>
              </a:rPr>
              <a:t>just </a:t>
            </a:r>
            <a:r>
              <a:rPr sz="2600" spc="10" dirty="0">
                <a:latin typeface="Calibri"/>
                <a:cs typeface="Calibri"/>
              </a:rPr>
              <a:t>O(</a:t>
            </a:r>
            <a:r>
              <a:rPr sz="2600" spc="10" dirty="0">
                <a:latin typeface="Symbol"/>
                <a:cs typeface="Symbol"/>
              </a:rPr>
              <a:t></a:t>
            </a:r>
            <a:r>
              <a:rPr sz="2600" spc="10" dirty="0">
                <a:latin typeface="Calibri"/>
                <a:cs typeface="Calibri"/>
              </a:rPr>
              <a:t>(V)) </a:t>
            </a:r>
            <a:r>
              <a:rPr sz="2600" spc="5" dirty="0">
                <a:latin typeface="Calibri"/>
                <a:cs typeface="Calibri"/>
              </a:rPr>
              <a:t>if </a:t>
            </a:r>
            <a:r>
              <a:rPr sz="2600" spc="20" dirty="0">
                <a:latin typeface="Calibri"/>
                <a:cs typeface="Calibri"/>
              </a:rPr>
              <a:t>UFDS </a:t>
            </a:r>
            <a:r>
              <a:rPr sz="2600" spc="10" dirty="0">
                <a:latin typeface="Calibri"/>
                <a:cs typeface="Calibri"/>
              </a:rPr>
              <a:t>is implemented  with </a:t>
            </a:r>
            <a:r>
              <a:rPr sz="2600" spc="15" dirty="0">
                <a:latin typeface="Calibri"/>
                <a:cs typeface="Calibri"/>
              </a:rPr>
              <a:t>both </a:t>
            </a:r>
            <a:r>
              <a:rPr sz="2600" spc="10" dirty="0">
                <a:latin typeface="Calibri"/>
                <a:cs typeface="Calibri"/>
              </a:rPr>
              <a:t>“union‐by‐rank” </a:t>
            </a:r>
            <a:r>
              <a:rPr sz="2600" spc="20" dirty="0">
                <a:latin typeface="Calibri"/>
                <a:cs typeface="Calibri"/>
              </a:rPr>
              <a:t>and </a:t>
            </a:r>
            <a:r>
              <a:rPr sz="2600" spc="10" dirty="0">
                <a:latin typeface="Calibri"/>
                <a:cs typeface="Calibri"/>
              </a:rPr>
              <a:t>“path‐compression”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heuristics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9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Symbol"/>
                <a:cs typeface="Symbol"/>
              </a:rPr>
              <a:t></a:t>
            </a:r>
            <a:r>
              <a:rPr sz="2200" spc="-5" dirty="0">
                <a:latin typeface="Calibri"/>
                <a:cs typeface="Calibri"/>
              </a:rPr>
              <a:t>(V) is called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b="1" spc="-15" dirty="0">
                <a:latin typeface="Calibri"/>
                <a:cs typeface="Calibri"/>
              </a:rPr>
              <a:t>inverse </a:t>
            </a:r>
            <a:r>
              <a:rPr sz="2200" b="1" spc="-10" dirty="0">
                <a:latin typeface="Calibri"/>
                <a:cs typeface="Calibri"/>
              </a:rPr>
              <a:t>Ackermann</a:t>
            </a:r>
            <a:r>
              <a:rPr sz="2200" b="1" spc="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spc="10" dirty="0">
                <a:latin typeface="Calibri"/>
                <a:cs typeface="Calibri"/>
              </a:rPr>
              <a:t>This function </a:t>
            </a:r>
            <a:r>
              <a:rPr sz="1950" dirty="0">
                <a:latin typeface="Calibri"/>
                <a:cs typeface="Calibri"/>
              </a:rPr>
              <a:t>grows </a:t>
            </a:r>
            <a:r>
              <a:rPr sz="1950" spc="5" dirty="0">
                <a:latin typeface="Calibri"/>
                <a:cs typeface="Calibri"/>
              </a:rPr>
              <a:t>very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slowly</a:t>
            </a:r>
            <a:endParaRPr sz="195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269365" algn="l"/>
                <a:tab pos="1270635" algn="l"/>
              </a:tabLst>
            </a:pPr>
            <a:r>
              <a:rPr sz="1950" spc="-40" dirty="0">
                <a:latin typeface="Calibri"/>
                <a:cs typeface="Calibri"/>
              </a:rPr>
              <a:t>You </a:t>
            </a:r>
            <a:r>
              <a:rPr sz="1950" spc="5" dirty="0">
                <a:latin typeface="Calibri"/>
                <a:cs typeface="Calibri"/>
              </a:rPr>
              <a:t>can </a:t>
            </a:r>
            <a:r>
              <a:rPr sz="1950" spc="15" dirty="0">
                <a:latin typeface="Calibri"/>
                <a:cs typeface="Calibri"/>
              </a:rPr>
              <a:t>assume </a:t>
            </a:r>
            <a:r>
              <a:rPr sz="1950" spc="5" dirty="0">
                <a:latin typeface="Calibri"/>
                <a:cs typeface="Calibri"/>
              </a:rPr>
              <a:t>it is </a:t>
            </a:r>
            <a:r>
              <a:rPr sz="1950" spc="-20" dirty="0">
                <a:latin typeface="Calibri"/>
                <a:cs typeface="Calibri"/>
              </a:rPr>
              <a:t>“constant”, </a:t>
            </a:r>
            <a:r>
              <a:rPr sz="1950" spc="5" dirty="0">
                <a:latin typeface="Calibri"/>
                <a:cs typeface="Calibri"/>
              </a:rPr>
              <a:t>i.e. O(1)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dirty="0">
                <a:latin typeface="Calibri"/>
                <a:cs typeface="Calibri"/>
              </a:rPr>
              <a:t>practical </a:t>
            </a:r>
            <a:r>
              <a:rPr sz="1950" spc="5" dirty="0">
                <a:latin typeface="Calibri"/>
                <a:cs typeface="Calibri"/>
              </a:rPr>
              <a:t>values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15" dirty="0">
                <a:latin typeface="Calibri"/>
                <a:cs typeface="Calibri"/>
              </a:rPr>
              <a:t>V </a:t>
            </a:r>
            <a:r>
              <a:rPr sz="1950" spc="5" dirty="0">
                <a:latin typeface="Calibri"/>
                <a:cs typeface="Calibri"/>
              </a:rPr>
              <a:t>(&lt;</a:t>
            </a:r>
            <a:r>
              <a:rPr sz="1950" spc="204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1M)</a:t>
            </a:r>
            <a:endParaRPr sz="195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270635" algn="l"/>
              </a:tabLst>
            </a:pPr>
            <a:r>
              <a:rPr sz="1950" spc="10" dirty="0">
                <a:latin typeface="Calibri"/>
                <a:cs typeface="Calibri"/>
              </a:rPr>
              <a:t>The </a:t>
            </a:r>
            <a:r>
              <a:rPr sz="1950" spc="5" dirty="0">
                <a:latin typeface="Calibri"/>
                <a:cs typeface="Calibri"/>
              </a:rPr>
              <a:t>analysis is </a:t>
            </a:r>
            <a:r>
              <a:rPr sz="1950" dirty="0">
                <a:latin typeface="Calibri"/>
                <a:cs typeface="Calibri"/>
              </a:rPr>
              <a:t>quite </a:t>
            </a:r>
            <a:r>
              <a:rPr sz="1950" spc="5" dirty="0">
                <a:latin typeface="Calibri"/>
                <a:cs typeface="Calibri"/>
              </a:rPr>
              <a:t>hard </a:t>
            </a:r>
            <a:r>
              <a:rPr sz="1950" spc="10" dirty="0">
                <a:latin typeface="Calibri"/>
                <a:cs typeface="Calibri"/>
              </a:rPr>
              <a:t>and not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spc="10" dirty="0">
                <a:latin typeface="Calibri"/>
                <a:cs typeface="Calibri"/>
              </a:rPr>
              <a:t>CS2010 </a:t>
            </a:r>
            <a:r>
              <a:rPr sz="1950" dirty="0">
                <a:latin typeface="Calibri"/>
                <a:cs typeface="Calibri"/>
              </a:rPr>
              <a:t>level</a:t>
            </a:r>
            <a:r>
              <a:rPr sz="1950" spc="10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:O</a:t>
            </a:r>
            <a:endParaRPr sz="195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22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0" dirty="0">
                <a:latin typeface="Calibri"/>
                <a:cs typeface="Calibri"/>
              </a:rPr>
              <a:t>Further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References: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89890" algn="l"/>
              </a:tabLst>
            </a:pPr>
            <a:r>
              <a:rPr sz="1950" b="1" spc="5" dirty="0">
                <a:latin typeface="Calibri"/>
                <a:cs typeface="Calibri"/>
              </a:rPr>
              <a:t>Introductions </a:t>
            </a:r>
            <a:r>
              <a:rPr sz="1950" b="1" dirty="0">
                <a:latin typeface="Calibri"/>
                <a:cs typeface="Calibri"/>
              </a:rPr>
              <a:t>to </a:t>
            </a:r>
            <a:r>
              <a:rPr sz="1950" b="1" spc="5" dirty="0">
                <a:latin typeface="Calibri"/>
                <a:cs typeface="Calibri"/>
              </a:rPr>
              <a:t>Algorithms</a:t>
            </a:r>
            <a:r>
              <a:rPr sz="1950" spc="5" dirty="0">
                <a:latin typeface="Calibri"/>
                <a:cs typeface="Calibri"/>
              </a:rPr>
              <a:t>, </a:t>
            </a:r>
            <a:r>
              <a:rPr sz="1950" spc="10" dirty="0">
                <a:latin typeface="Calibri"/>
                <a:cs typeface="Calibri"/>
              </a:rPr>
              <a:t>p505‐509 in 2</a:t>
            </a:r>
            <a:r>
              <a:rPr sz="1950" spc="15" baseline="25641" dirty="0">
                <a:latin typeface="Calibri"/>
                <a:cs typeface="Calibri"/>
              </a:rPr>
              <a:t>nd </a:t>
            </a:r>
            <a:r>
              <a:rPr sz="1950" spc="5" dirty="0">
                <a:latin typeface="Calibri"/>
                <a:cs typeface="Calibri"/>
              </a:rPr>
              <a:t>ed, </a:t>
            </a:r>
            <a:r>
              <a:rPr sz="1950" spc="10" dirty="0">
                <a:latin typeface="Calibri"/>
                <a:cs typeface="Calibri"/>
              </a:rPr>
              <a:t>ch</a:t>
            </a:r>
            <a:r>
              <a:rPr sz="1950" spc="13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21.3</a:t>
            </a:r>
            <a:endParaRPr sz="19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389890" algn="l"/>
              </a:tabLst>
            </a:pPr>
            <a:r>
              <a:rPr sz="1950" b="1" spc="10" dirty="0">
                <a:latin typeface="Calibri"/>
                <a:cs typeface="Calibri"/>
              </a:rPr>
              <a:t>CP3</a:t>
            </a:r>
            <a:r>
              <a:rPr sz="1950" spc="10" dirty="0">
                <a:latin typeface="Calibri"/>
                <a:cs typeface="Calibri"/>
              </a:rPr>
              <a:t>, Section </a:t>
            </a:r>
            <a:r>
              <a:rPr sz="1950" spc="5" dirty="0">
                <a:latin typeface="Calibri"/>
                <a:cs typeface="Calibri"/>
              </a:rPr>
              <a:t>2.4.2 </a:t>
            </a:r>
            <a:r>
              <a:rPr sz="1950" spc="10" dirty="0">
                <a:latin typeface="Calibri"/>
                <a:cs typeface="Calibri"/>
              </a:rPr>
              <a:t>(UFDS) and </a:t>
            </a:r>
            <a:r>
              <a:rPr sz="1950" spc="5" dirty="0">
                <a:latin typeface="Calibri"/>
                <a:cs typeface="Calibri"/>
              </a:rPr>
              <a:t>4.3.2 </a:t>
            </a:r>
            <a:r>
              <a:rPr sz="1950" spc="-35" dirty="0">
                <a:latin typeface="Calibri"/>
                <a:cs typeface="Calibri"/>
              </a:rPr>
              <a:t>(MST,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Kruskal’s)</a:t>
            </a:r>
            <a:endParaRPr sz="19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90525" algn="l"/>
              </a:tabLst>
            </a:pPr>
            <a:r>
              <a:rPr sz="1950" b="1" spc="5" dirty="0">
                <a:latin typeface="Calibri"/>
                <a:cs typeface="Calibri"/>
              </a:rPr>
              <a:t>Algorithm Design</a:t>
            </a:r>
            <a:r>
              <a:rPr sz="1950" spc="5" dirty="0">
                <a:latin typeface="Calibri"/>
                <a:cs typeface="Calibri"/>
              </a:rPr>
              <a:t>, </a:t>
            </a:r>
            <a:r>
              <a:rPr sz="1950" spc="10" dirty="0">
                <a:latin typeface="Calibri"/>
                <a:cs typeface="Calibri"/>
              </a:rPr>
              <a:t>p151‐157, ch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4.6</a:t>
            </a:r>
            <a:endParaRPr sz="19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09"/>
              </a:spcBef>
              <a:buClr>
                <a:srgbClr val="000000"/>
              </a:buClr>
              <a:buFont typeface="Arial"/>
              <a:buChar char="•"/>
              <a:tabLst>
                <a:tab pos="390525" algn="l"/>
              </a:tabLst>
            </a:pPr>
            <a:r>
              <a:rPr sz="1950" u="heavy" spc="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http://visualgo.net/ufds.html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0435">
              <a:lnSpc>
                <a:spcPct val="100000"/>
              </a:lnSpc>
            </a:pPr>
            <a:r>
              <a:rPr spc="-15" dirty="0"/>
              <a:t>VisuAlgo </a:t>
            </a:r>
            <a:r>
              <a:rPr spc="-5" dirty="0"/>
              <a:t>UFDS </a:t>
            </a:r>
            <a:r>
              <a:rPr spc="-30" dirty="0"/>
              <a:t>Exercise</a:t>
            </a:r>
            <a:r>
              <a:rPr spc="-15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7312" y="1903984"/>
            <a:ext cx="8462010" cy="171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50" spc="-10" dirty="0">
                <a:latin typeface="Calibri"/>
                <a:cs typeface="Calibri"/>
              </a:rPr>
              <a:t>First, </a:t>
            </a:r>
            <a:r>
              <a:rPr sz="3050" spc="5" dirty="0">
                <a:latin typeface="Calibri"/>
                <a:cs typeface="Calibri"/>
              </a:rPr>
              <a:t>click </a:t>
            </a:r>
            <a:r>
              <a:rPr sz="3050" spc="-15" dirty="0">
                <a:latin typeface="Calibri"/>
                <a:cs typeface="Calibri"/>
              </a:rPr>
              <a:t>“</a:t>
            </a:r>
            <a:r>
              <a:rPr sz="3050" b="1" spc="-15" dirty="0">
                <a:latin typeface="Calibri"/>
                <a:cs typeface="Calibri"/>
              </a:rPr>
              <a:t>Initialize(N)</a:t>
            </a:r>
            <a:r>
              <a:rPr sz="3050" spc="-15" dirty="0">
                <a:latin typeface="Calibri"/>
                <a:cs typeface="Calibri"/>
              </a:rPr>
              <a:t>”, </a:t>
            </a:r>
            <a:r>
              <a:rPr sz="3050" spc="-5" dirty="0">
                <a:latin typeface="Calibri"/>
                <a:cs typeface="Calibri"/>
              </a:rPr>
              <a:t>enter </a:t>
            </a:r>
            <a:r>
              <a:rPr sz="3050" b="1" spc="10" dirty="0">
                <a:latin typeface="Calibri"/>
                <a:cs typeface="Calibri"/>
              </a:rPr>
              <a:t>12</a:t>
            </a:r>
            <a:r>
              <a:rPr sz="3050" spc="10" dirty="0">
                <a:latin typeface="Calibri"/>
                <a:cs typeface="Calibri"/>
              </a:rPr>
              <a:t>, then </a:t>
            </a:r>
            <a:r>
              <a:rPr sz="3050" spc="5" dirty="0">
                <a:latin typeface="Calibri"/>
                <a:cs typeface="Calibri"/>
              </a:rPr>
              <a:t>click</a:t>
            </a:r>
            <a:r>
              <a:rPr sz="3050" spc="15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Go</a:t>
            </a:r>
            <a:r>
              <a:rPr sz="3050" spc="10" dirty="0">
                <a:latin typeface="Calibri"/>
                <a:cs typeface="Calibri"/>
              </a:rPr>
              <a:t>”</a:t>
            </a:r>
            <a:endParaRPr sz="3050">
              <a:latin typeface="Calibri"/>
              <a:cs typeface="Calibri"/>
            </a:endParaRPr>
          </a:p>
          <a:p>
            <a:pPr marL="12700" marR="5080" algn="ctr">
              <a:lnSpc>
                <a:spcPct val="101000"/>
              </a:lnSpc>
              <a:spcBef>
                <a:spcPts val="2475"/>
              </a:spcBef>
            </a:pPr>
            <a:r>
              <a:rPr sz="3050" spc="15" dirty="0">
                <a:latin typeface="Calibri"/>
                <a:cs typeface="Calibri"/>
              </a:rPr>
              <a:t>Do </a:t>
            </a:r>
            <a:r>
              <a:rPr sz="3050" spc="10" dirty="0">
                <a:latin typeface="Calibri"/>
                <a:cs typeface="Calibri"/>
              </a:rPr>
              <a:t>a sequence of union </a:t>
            </a:r>
            <a:r>
              <a:rPr sz="3050" dirty="0">
                <a:latin typeface="Calibri"/>
                <a:cs typeface="Calibri"/>
              </a:rPr>
              <a:t>and/or </a:t>
            </a:r>
            <a:r>
              <a:rPr sz="3050" spc="10" dirty="0">
                <a:latin typeface="Calibri"/>
                <a:cs typeface="Calibri"/>
              </a:rPr>
              <a:t>find </a:t>
            </a:r>
            <a:r>
              <a:rPr sz="3050" dirty="0">
                <a:latin typeface="Calibri"/>
                <a:cs typeface="Calibri"/>
              </a:rPr>
              <a:t>operations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get 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dirty="0">
                <a:latin typeface="Calibri"/>
                <a:cs typeface="Calibri"/>
              </a:rPr>
              <a:t>screen </a:t>
            </a:r>
            <a:r>
              <a:rPr sz="3050" spc="10" dirty="0">
                <a:latin typeface="Calibri"/>
                <a:cs typeface="Calibri"/>
              </a:rPr>
              <a:t>shot below (</a:t>
            </a:r>
            <a:r>
              <a:rPr sz="3050" b="1" spc="10" dirty="0">
                <a:latin typeface="Calibri"/>
                <a:cs typeface="Calibri"/>
              </a:rPr>
              <a:t>Samples: 2 </a:t>
            </a:r>
            <a:r>
              <a:rPr sz="3050" b="1" spc="-30" dirty="0">
                <a:latin typeface="Calibri"/>
                <a:cs typeface="Calibri"/>
              </a:rPr>
              <a:t>Trees </a:t>
            </a:r>
            <a:r>
              <a:rPr sz="3050" b="1" spc="10" dirty="0">
                <a:latin typeface="Calibri"/>
                <a:cs typeface="Calibri"/>
              </a:rPr>
              <a:t>of Rank</a:t>
            </a:r>
            <a:r>
              <a:rPr sz="3050" b="1" spc="7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1</a:t>
            </a:r>
            <a:r>
              <a:rPr sz="3050" spc="10" dirty="0">
                <a:latin typeface="Calibri"/>
                <a:cs typeface="Calibri"/>
              </a:rPr>
              <a:t>)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" y="3912870"/>
            <a:ext cx="10058018" cy="3745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0435">
              <a:lnSpc>
                <a:spcPct val="100000"/>
              </a:lnSpc>
            </a:pPr>
            <a:r>
              <a:rPr spc="-15" dirty="0"/>
              <a:t>VisuAlgo </a:t>
            </a:r>
            <a:r>
              <a:rPr spc="-5" dirty="0"/>
              <a:t>UFDS </a:t>
            </a:r>
            <a:r>
              <a:rPr spc="-30" dirty="0"/>
              <a:t>Exercise</a:t>
            </a:r>
            <a:r>
              <a:rPr spc="-15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0">
              <a:lnSpc>
                <a:spcPct val="100000"/>
              </a:lnSpc>
            </a:pPr>
            <a:r>
              <a:rPr spc="-10" dirty="0"/>
              <a:t>First, </a:t>
            </a:r>
            <a:r>
              <a:rPr spc="5" dirty="0"/>
              <a:t>click </a:t>
            </a:r>
            <a:r>
              <a:rPr spc="-15" dirty="0"/>
              <a:t>“</a:t>
            </a:r>
            <a:r>
              <a:rPr b="1" spc="-15" dirty="0">
                <a:latin typeface="Calibri"/>
                <a:cs typeface="Calibri"/>
              </a:rPr>
              <a:t>Initialize(N)</a:t>
            </a:r>
            <a:r>
              <a:rPr spc="-15" dirty="0"/>
              <a:t>”, </a:t>
            </a:r>
            <a:r>
              <a:rPr spc="-5" dirty="0"/>
              <a:t>enter </a:t>
            </a:r>
            <a:r>
              <a:rPr b="1" spc="5" dirty="0">
                <a:latin typeface="Calibri"/>
                <a:cs typeface="Calibri"/>
              </a:rPr>
              <a:t>8</a:t>
            </a:r>
            <a:r>
              <a:rPr spc="5" dirty="0"/>
              <a:t>, </a:t>
            </a:r>
            <a:r>
              <a:rPr spc="10" dirty="0"/>
              <a:t>then </a:t>
            </a:r>
            <a:r>
              <a:rPr spc="5" dirty="0"/>
              <a:t>click</a:t>
            </a:r>
            <a:r>
              <a:rPr spc="155" dirty="0"/>
              <a:t> </a:t>
            </a:r>
            <a:r>
              <a:rPr spc="10" dirty="0"/>
              <a:t>“</a:t>
            </a:r>
            <a:r>
              <a:rPr b="1" spc="10" dirty="0">
                <a:latin typeface="Calibri"/>
                <a:cs typeface="Calibri"/>
              </a:rPr>
              <a:t>Go</a:t>
            </a:r>
            <a:r>
              <a:rPr spc="10" dirty="0"/>
              <a:t>”</a:t>
            </a:r>
          </a:p>
          <a:p>
            <a:pPr marL="798830" marR="5080" indent="-468630">
              <a:lnSpc>
                <a:spcPct val="101000"/>
              </a:lnSpc>
              <a:spcBef>
                <a:spcPts val="2475"/>
              </a:spcBef>
            </a:pPr>
            <a:r>
              <a:rPr spc="15" dirty="0"/>
              <a:t>Do </a:t>
            </a:r>
            <a:r>
              <a:rPr spc="10" dirty="0"/>
              <a:t>a sequence of union </a:t>
            </a:r>
            <a:r>
              <a:rPr dirty="0"/>
              <a:t>and/or </a:t>
            </a:r>
            <a:r>
              <a:rPr spc="10" dirty="0"/>
              <a:t>find </a:t>
            </a:r>
            <a:r>
              <a:rPr dirty="0"/>
              <a:t>operations </a:t>
            </a:r>
            <a:r>
              <a:rPr spc="-5" dirty="0"/>
              <a:t>to </a:t>
            </a:r>
            <a:r>
              <a:rPr spc="-15" dirty="0"/>
              <a:t>get  </a:t>
            </a:r>
            <a:r>
              <a:rPr spc="10" dirty="0"/>
              <a:t>the </a:t>
            </a:r>
            <a:r>
              <a:rPr dirty="0"/>
              <a:t>left subtree </a:t>
            </a:r>
            <a:r>
              <a:rPr spc="10" dirty="0"/>
              <a:t>of (</a:t>
            </a:r>
            <a:r>
              <a:rPr b="1" spc="10" dirty="0">
                <a:latin typeface="Calibri"/>
                <a:cs typeface="Calibri"/>
              </a:rPr>
              <a:t>Samples: 2 </a:t>
            </a:r>
            <a:r>
              <a:rPr b="1" spc="-30" dirty="0">
                <a:latin typeface="Calibri"/>
                <a:cs typeface="Calibri"/>
              </a:rPr>
              <a:t>Trees </a:t>
            </a:r>
            <a:r>
              <a:rPr b="1" spc="10" dirty="0">
                <a:latin typeface="Calibri"/>
                <a:cs typeface="Calibri"/>
              </a:rPr>
              <a:t>of Rank</a:t>
            </a:r>
            <a:r>
              <a:rPr b="1" spc="55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3</a:t>
            </a:r>
            <a:r>
              <a:rPr spc="5" dirty="0"/>
              <a:t>)</a:t>
            </a:r>
          </a:p>
        </p:txBody>
      </p:sp>
      <p:sp>
        <p:nvSpPr>
          <p:cNvPr id="4" name="object 4"/>
          <p:cNvSpPr/>
          <p:nvPr/>
        </p:nvSpPr>
        <p:spPr>
          <a:xfrm>
            <a:off x="380" y="3912870"/>
            <a:ext cx="10058018" cy="3745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7696" y="4599432"/>
            <a:ext cx="3247644" cy="2059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284473"/>
            <a:ext cx="7205980" cy="1207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Interesting </a:t>
            </a:r>
            <a:r>
              <a:rPr sz="2200" spc="-25" dirty="0">
                <a:solidFill>
                  <a:srgbClr val="898989"/>
                </a:solidFill>
                <a:latin typeface="Calibri"/>
                <a:cs typeface="Calibri"/>
              </a:rPr>
              <a:t>way </a:t>
            </a:r>
            <a:r>
              <a:rPr sz="2200" spc="-15" dirty="0">
                <a:solidFill>
                  <a:srgbClr val="898989"/>
                </a:solidFill>
                <a:latin typeface="Calibri"/>
                <a:cs typeface="Calibri"/>
              </a:rPr>
              <a:t>to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model a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lightweight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(small) set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of Booleans… 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This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DS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will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be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revisited in </a:t>
            </a:r>
            <a:r>
              <a:rPr sz="2200" i="1" spc="-25" dirty="0">
                <a:solidFill>
                  <a:srgbClr val="898989"/>
                </a:solidFill>
                <a:latin typeface="Calibri"/>
                <a:cs typeface="Calibri"/>
              </a:rPr>
              <a:t>Week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11 during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lecture on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TSP  </a:t>
            </a: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/bitmask.html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4558538"/>
            <a:ext cx="6357620" cy="1088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CP3,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Section</a:t>
            </a:r>
            <a:r>
              <a:rPr sz="22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2.2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4400" b="1" spc="-5" dirty="0">
                <a:latin typeface="Calibri"/>
                <a:cs typeface="Calibri"/>
              </a:rPr>
              <a:t>BITMASK </a:t>
            </a:r>
            <a:r>
              <a:rPr sz="4400" b="1" spc="-204" dirty="0">
                <a:latin typeface="Calibri"/>
                <a:cs typeface="Calibri"/>
              </a:rPr>
              <a:t>DATA</a:t>
            </a:r>
            <a:r>
              <a:rPr sz="4400" b="1" spc="-80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STRUCTURE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569" y="635254"/>
            <a:ext cx="8811260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Lightweight </a:t>
            </a:r>
            <a:r>
              <a:rPr spc="-10" dirty="0"/>
              <a:t>(Small) </a:t>
            </a:r>
            <a:r>
              <a:rPr spc="-15" dirty="0"/>
              <a:t>Set </a:t>
            </a:r>
            <a:r>
              <a:rPr spc="-5" dirty="0"/>
              <a:t>of</a:t>
            </a:r>
            <a:r>
              <a:rPr spc="35" dirty="0"/>
              <a:t> </a:t>
            </a:r>
            <a:r>
              <a:rPr spc="-5" dirty="0"/>
              <a:t>Booleans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457565" cy="482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15" dirty="0">
                <a:latin typeface="Calibri"/>
                <a:cs typeface="Calibri"/>
              </a:rPr>
              <a:t>An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spc="5" dirty="0">
                <a:latin typeface="Calibri"/>
                <a:cs typeface="Calibri"/>
              </a:rPr>
              <a:t>is </a:t>
            </a:r>
            <a:r>
              <a:rPr sz="3050" spc="-10" dirty="0">
                <a:latin typeface="Calibri"/>
                <a:cs typeface="Calibri"/>
              </a:rPr>
              <a:t>stored </a:t>
            </a:r>
            <a:r>
              <a:rPr sz="3050" spc="10" dirty="0">
                <a:latin typeface="Calibri"/>
                <a:cs typeface="Calibri"/>
              </a:rPr>
              <a:t>in binary in </a:t>
            </a:r>
            <a:r>
              <a:rPr sz="3050" spc="5" dirty="0">
                <a:latin typeface="Calibri"/>
                <a:cs typeface="Calibri"/>
              </a:rPr>
              <a:t>computer</a:t>
            </a:r>
            <a:r>
              <a:rPr sz="3050" dirty="0">
                <a:latin typeface="Calibri"/>
                <a:cs typeface="Calibri"/>
              </a:rPr>
              <a:t> </a:t>
            </a:r>
            <a:r>
              <a:rPr sz="3050" spc="20" dirty="0">
                <a:latin typeface="Calibri"/>
                <a:cs typeface="Calibri"/>
              </a:rPr>
              <a:t>memory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20" dirty="0">
                <a:latin typeface="Calibri"/>
                <a:cs typeface="Calibri"/>
              </a:rPr>
              <a:t>int </a:t>
            </a:r>
            <a:r>
              <a:rPr sz="2650" spc="-5" dirty="0">
                <a:latin typeface="Calibri"/>
                <a:cs typeface="Calibri"/>
              </a:rPr>
              <a:t>x = </a:t>
            </a:r>
            <a:r>
              <a:rPr sz="2650" dirty="0">
                <a:latin typeface="Calibri"/>
                <a:cs typeface="Calibri"/>
              </a:rPr>
              <a:t>7</a:t>
            </a:r>
            <a:r>
              <a:rPr sz="2625" baseline="-20634" dirty="0">
                <a:latin typeface="Calibri"/>
                <a:cs typeface="Calibri"/>
              </a:rPr>
              <a:t>10 </a:t>
            </a:r>
            <a:r>
              <a:rPr sz="2650" spc="-10" dirty="0">
                <a:latin typeface="Calibri"/>
                <a:cs typeface="Calibri"/>
              </a:rPr>
              <a:t>(base </a:t>
            </a:r>
            <a:r>
              <a:rPr sz="2650" spc="-5" dirty="0">
                <a:latin typeface="Calibri"/>
                <a:cs typeface="Calibri"/>
              </a:rPr>
              <a:t>10/decimal) </a:t>
            </a:r>
            <a:r>
              <a:rPr sz="2650" spc="-10" dirty="0">
                <a:latin typeface="Calibri"/>
                <a:cs typeface="Calibri"/>
              </a:rPr>
              <a:t>is </a:t>
            </a:r>
            <a:r>
              <a:rPr sz="2650" spc="-5" dirty="0">
                <a:latin typeface="Calibri"/>
                <a:cs typeface="Calibri"/>
              </a:rPr>
              <a:t>actually 111</a:t>
            </a:r>
            <a:r>
              <a:rPr sz="2625" spc="-7" baseline="-20634" dirty="0">
                <a:latin typeface="Calibri"/>
                <a:cs typeface="Calibri"/>
              </a:rPr>
              <a:t>2 </a:t>
            </a:r>
            <a:r>
              <a:rPr sz="2650" spc="-10" dirty="0">
                <a:latin typeface="Calibri"/>
                <a:cs typeface="Calibri"/>
              </a:rPr>
              <a:t>(base</a:t>
            </a:r>
            <a:r>
              <a:rPr sz="2650" spc="12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2/binary)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89255" algn="l"/>
              </a:tabLst>
            </a:pPr>
            <a:r>
              <a:rPr sz="2600" spc="10" dirty="0">
                <a:latin typeface="Arial"/>
                <a:cs typeface="Arial"/>
              </a:rPr>
              <a:t>•	</a:t>
            </a:r>
            <a:r>
              <a:rPr sz="2600" dirty="0">
                <a:latin typeface="Calibri"/>
                <a:cs typeface="Calibri"/>
              </a:rPr>
              <a:t>int </a:t>
            </a:r>
            <a:r>
              <a:rPr sz="2600" spc="15" dirty="0">
                <a:latin typeface="Calibri"/>
                <a:cs typeface="Calibri"/>
              </a:rPr>
              <a:t>y </a:t>
            </a:r>
            <a:r>
              <a:rPr sz="2600" spc="20" dirty="0">
                <a:latin typeface="Calibri"/>
                <a:cs typeface="Calibri"/>
              </a:rPr>
              <a:t>= </a:t>
            </a:r>
            <a:r>
              <a:rPr sz="2600" spc="10" dirty="0">
                <a:latin typeface="Calibri"/>
                <a:cs typeface="Calibri"/>
              </a:rPr>
              <a:t>12</a:t>
            </a:r>
            <a:r>
              <a:rPr sz="2625" spc="15" baseline="-20634" dirty="0">
                <a:latin typeface="Calibri"/>
                <a:cs typeface="Calibri"/>
              </a:rPr>
              <a:t>10 </a:t>
            </a:r>
            <a:r>
              <a:rPr sz="2600" spc="10" dirty="0">
                <a:latin typeface="Calibri"/>
                <a:cs typeface="Calibri"/>
              </a:rPr>
              <a:t>is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15" dirty="0">
                <a:latin typeface="Calibri"/>
                <a:cs typeface="Calibri"/>
              </a:rPr>
              <a:t>1100</a:t>
            </a:r>
            <a:r>
              <a:rPr sz="2625" spc="22" baseline="-20634" dirty="0">
                <a:latin typeface="Calibri"/>
                <a:cs typeface="Calibri"/>
              </a:rPr>
              <a:t>2</a:t>
            </a:r>
            <a:endParaRPr sz="2625" baseline="-20634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389255" algn="l"/>
              </a:tabLst>
            </a:pPr>
            <a:r>
              <a:rPr sz="2600" spc="10" dirty="0">
                <a:latin typeface="Arial"/>
                <a:cs typeface="Arial"/>
              </a:rPr>
              <a:t>•	</a:t>
            </a:r>
            <a:r>
              <a:rPr sz="2600" dirty="0">
                <a:latin typeface="Calibri"/>
                <a:cs typeface="Calibri"/>
              </a:rPr>
              <a:t>int </a:t>
            </a:r>
            <a:r>
              <a:rPr sz="2600" spc="15" dirty="0">
                <a:latin typeface="Calibri"/>
                <a:cs typeface="Calibri"/>
              </a:rPr>
              <a:t>z </a:t>
            </a:r>
            <a:r>
              <a:rPr sz="2600" spc="20" dirty="0">
                <a:latin typeface="Calibri"/>
                <a:cs typeface="Calibri"/>
              </a:rPr>
              <a:t>= </a:t>
            </a:r>
            <a:r>
              <a:rPr sz="2600" spc="10" dirty="0">
                <a:latin typeface="Calibri"/>
                <a:cs typeface="Calibri"/>
              </a:rPr>
              <a:t>83</a:t>
            </a:r>
            <a:r>
              <a:rPr sz="2625" spc="15" baseline="-20634" dirty="0">
                <a:latin typeface="Calibri"/>
                <a:cs typeface="Calibri"/>
              </a:rPr>
              <a:t>10 </a:t>
            </a:r>
            <a:r>
              <a:rPr sz="2600" spc="10" dirty="0">
                <a:latin typeface="Calibri"/>
                <a:cs typeface="Calibri"/>
              </a:rPr>
              <a:t>is</a:t>
            </a:r>
            <a:r>
              <a:rPr sz="2600" spc="80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1010011</a:t>
            </a:r>
            <a:r>
              <a:rPr sz="2625" spc="15" baseline="-20634" dirty="0">
                <a:latin typeface="Calibri"/>
                <a:cs typeface="Calibri"/>
              </a:rPr>
              <a:t>2</a:t>
            </a:r>
            <a:endParaRPr sz="2625" baseline="-20634">
              <a:latin typeface="Calibri"/>
              <a:cs typeface="Calibri"/>
            </a:endParaRPr>
          </a:p>
          <a:p>
            <a:pPr marL="12700" marR="311150" indent="-635">
              <a:lnSpc>
                <a:spcPct val="101000"/>
              </a:lnSpc>
              <a:spcBef>
                <a:spcPts val="2450"/>
              </a:spcBef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spc="10" dirty="0">
                <a:latin typeface="Calibri"/>
                <a:cs typeface="Calibri"/>
              </a:rPr>
              <a:t>use this sequence of 0s and 1s </a:t>
            </a:r>
            <a:r>
              <a:rPr sz="3050" spc="-5" dirty="0">
                <a:latin typeface="Calibri"/>
                <a:cs typeface="Calibri"/>
              </a:rPr>
              <a:t>to represent  </a:t>
            </a:r>
            <a:r>
              <a:rPr sz="3050" spc="10" dirty="0">
                <a:latin typeface="Calibri"/>
                <a:cs typeface="Calibri"/>
              </a:rPr>
              <a:t>a small </a:t>
            </a:r>
            <a:r>
              <a:rPr sz="3050" dirty="0">
                <a:latin typeface="Calibri"/>
                <a:cs typeface="Calibri"/>
              </a:rPr>
              <a:t>set </a:t>
            </a:r>
            <a:r>
              <a:rPr sz="3050" spc="10" dirty="0">
                <a:latin typeface="Calibri"/>
                <a:cs typeface="Calibri"/>
              </a:rPr>
              <a:t>of Boolean </a:t>
            </a:r>
            <a:r>
              <a:rPr sz="3050" spc="5" dirty="0">
                <a:latin typeface="Calibri"/>
                <a:cs typeface="Calibri"/>
              </a:rPr>
              <a:t>very</a:t>
            </a:r>
            <a:r>
              <a:rPr sz="3050" spc="-35" dirty="0">
                <a:latin typeface="Calibri"/>
                <a:cs typeface="Calibri"/>
              </a:rPr>
              <a:t> </a:t>
            </a:r>
            <a:r>
              <a:rPr sz="3050" spc="-5" dirty="0">
                <a:latin typeface="Calibri"/>
                <a:cs typeface="Calibri"/>
              </a:rPr>
              <a:t>efficiently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89890" algn="l"/>
              </a:tabLst>
            </a:pP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spc="-10" dirty="0">
                <a:latin typeface="Calibri"/>
                <a:cs typeface="Calibri"/>
              </a:rPr>
              <a:t>‐bits </a:t>
            </a:r>
            <a:r>
              <a:rPr sz="2650" spc="-20" dirty="0">
                <a:latin typeface="Calibri"/>
                <a:cs typeface="Calibri"/>
              </a:rPr>
              <a:t>integer </a:t>
            </a:r>
            <a:r>
              <a:rPr sz="2650" spc="-15" dirty="0">
                <a:latin typeface="Calibri"/>
                <a:cs typeface="Calibri"/>
              </a:rPr>
              <a:t>can </a:t>
            </a:r>
            <a:r>
              <a:rPr sz="2650" spc="-20" dirty="0">
                <a:latin typeface="Calibri"/>
                <a:cs typeface="Calibri"/>
              </a:rPr>
              <a:t>represent </a:t>
            </a:r>
            <a:r>
              <a:rPr sz="2650" b="1" spc="-10" dirty="0">
                <a:latin typeface="Calibri"/>
                <a:cs typeface="Calibri"/>
              </a:rPr>
              <a:t>N </a:t>
            </a:r>
            <a:r>
              <a:rPr sz="2650" spc="-5" dirty="0">
                <a:latin typeface="Calibri"/>
                <a:cs typeface="Calibri"/>
              </a:rPr>
              <a:t>Boolean</a:t>
            </a:r>
            <a:r>
              <a:rPr sz="2650" spc="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objects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Theoretically </a:t>
            </a:r>
            <a:r>
              <a:rPr sz="2200" dirty="0">
                <a:latin typeface="Calibri"/>
                <a:cs typeface="Calibri"/>
              </a:rPr>
              <a:t>up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32 Boolean objects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32‐bit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integer</a:t>
            </a:r>
            <a:endParaRPr sz="2200">
              <a:latin typeface="Calibri"/>
              <a:cs typeface="Calibri"/>
            </a:endParaRPr>
          </a:p>
          <a:p>
            <a:pPr marL="829944" marR="1316990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If </a:t>
            </a:r>
            <a:r>
              <a:rPr sz="2200" b="1" spc="-5" dirty="0">
                <a:latin typeface="Calibri"/>
                <a:cs typeface="Calibri"/>
              </a:rPr>
              <a:t>i</a:t>
            </a:r>
            <a:r>
              <a:rPr sz="2200" spc="-5" dirty="0">
                <a:latin typeface="Calibri"/>
                <a:cs typeface="Calibri"/>
              </a:rPr>
              <a:t>‐th bit is </a:t>
            </a:r>
            <a:r>
              <a:rPr sz="2200" dirty="0">
                <a:latin typeface="Calibri"/>
                <a:cs typeface="Calibri"/>
              </a:rPr>
              <a:t>1,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say </a:t>
            </a:r>
            <a:r>
              <a:rPr sz="2200" dirty="0">
                <a:latin typeface="Calibri"/>
                <a:cs typeface="Calibri"/>
              </a:rPr>
              <a:t>object </a:t>
            </a:r>
            <a:r>
              <a:rPr sz="2200" b="1" dirty="0">
                <a:latin typeface="Calibri"/>
                <a:cs typeface="Calibri"/>
              </a:rPr>
              <a:t>i </a:t>
            </a:r>
            <a:r>
              <a:rPr sz="2200" spc="-5" dirty="0">
                <a:latin typeface="Calibri"/>
                <a:cs typeface="Calibri"/>
              </a:rPr>
              <a:t>is in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set/active/used  </a:t>
            </a:r>
            <a:r>
              <a:rPr sz="2200" dirty="0">
                <a:latin typeface="Calibri"/>
                <a:cs typeface="Calibri"/>
              </a:rPr>
              <a:t>Otherwise, object </a:t>
            </a:r>
            <a:r>
              <a:rPr sz="2200" b="1" dirty="0">
                <a:latin typeface="Calibri"/>
                <a:cs typeface="Calibri"/>
              </a:rPr>
              <a:t>i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dirty="0">
                <a:latin typeface="Calibri"/>
                <a:cs typeface="Calibri"/>
              </a:rPr>
              <a:t>not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set/not active/not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pc="-130" dirty="0"/>
              <a:t>To </a:t>
            </a:r>
            <a:r>
              <a:rPr spc="10" dirty="0"/>
              <a:t>check whether bit </a:t>
            </a:r>
            <a:r>
              <a:rPr b="1" spc="5" dirty="0">
                <a:latin typeface="Calibri"/>
                <a:cs typeface="Calibri"/>
              </a:rPr>
              <a:t>i </a:t>
            </a:r>
            <a:r>
              <a:rPr spc="5" dirty="0"/>
              <a:t>is </a:t>
            </a:r>
            <a:r>
              <a:rPr spc="10" dirty="0"/>
              <a:t>on or </a:t>
            </a:r>
            <a:r>
              <a:rPr dirty="0"/>
              <a:t>off </a:t>
            </a:r>
            <a:r>
              <a:rPr spc="10" dirty="0"/>
              <a:t>in </a:t>
            </a:r>
            <a:r>
              <a:rPr b="1" spc="10" dirty="0">
                <a:latin typeface="Calibri"/>
                <a:cs typeface="Calibri"/>
              </a:rPr>
              <a:t>x</a:t>
            </a:r>
            <a:r>
              <a:rPr spc="10" dirty="0"/>
              <a:t>, </a:t>
            </a:r>
            <a:r>
              <a:rPr dirty="0"/>
              <a:t>we </a:t>
            </a:r>
            <a:r>
              <a:rPr spc="10" dirty="0"/>
              <a:t>use </a:t>
            </a:r>
            <a:r>
              <a:rPr b="1" spc="10" dirty="0">
                <a:latin typeface="Calibri"/>
                <a:cs typeface="Calibri"/>
              </a:rPr>
              <a:t>x </a:t>
            </a:r>
            <a:r>
              <a:rPr b="1" spc="15" dirty="0">
                <a:latin typeface="Calibri"/>
                <a:cs typeface="Calibri"/>
              </a:rPr>
              <a:t>&amp;</a:t>
            </a:r>
            <a:r>
              <a:rPr b="1" spc="15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(1&lt;&lt;i)</a:t>
            </a: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15" dirty="0"/>
              <a:t>Example:</a:t>
            </a:r>
            <a:endParaRPr sz="2650"/>
          </a:p>
          <a:p>
            <a:pPr marL="627380">
              <a:lnSpc>
                <a:spcPct val="100000"/>
              </a:lnSpc>
              <a:spcBef>
                <a:spcPts val="55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= 25</a:t>
            </a:r>
            <a:r>
              <a:rPr sz="2175" baseline="-21072" dirty="0"/>
              <a:t>10 </a:t>
            </a:r>
            <a:r>
              <a:rPr sz="2200" spc="-5" dirty="0"/>
              <a:t>(11001</a:t>
            </a:r>
            <a:r>
              <a:rPr sz="2175" spc="-7" baseline="-21072" dirty="0"/>
              <a:t>2</a:t>
            </a:r>
            <a:r>
              <a:rPr sz="2200" spc="-5" dirty="0"/>
              <a:t>), </a:t>
            </a:r>
            <a:r>
              <a:rPr sz="2200" dirty="0"/>
              <a:t>check </a:t>
            </a:r>
            <a:r>
              <a:rPr sz="2200" spc="-5" dirty="0"/>
              <a:t>if bit </a:t>
            </a:r>
            <a:r>
              <a:rPr sz="2200" spc="245" dirty="0"/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/>
              <a:t>(from </a:t>
            </a:r>
            <a:r>
              <a:rPr sz="2200" spc="-5" dirty="0"/>
              <a:t>right, </a:t>
            </a:r>
            <a:r>
              <a:rPr sz="2200" dirty="0"/>
              <a:t>0</a:t>
            </a:r>
            <a:r>
              <a:rPr sz="2200" dirty="0">
                <a:latin typeface="Calibri"/>
                <a:cs typeface="Calibri"/>
              </a:rPr>
              <a:t>‐</a:t>
            </a:r>
            <a:r>
              <a:rPr sz="2200" dirty="0"/>
              <a:t>based </a:t>
            </a:r>
            <a:r>
              <a:rPr sz="2200" spc="-5" dirty="0"/>
              <a:t>indexing) is</a:t>
            </a:r>
            <a:r>
              <a:rPr sz="2200" spc="-60" dirty="0"/>
              <a:t> </a:t>
            </a:r>
            <a:r>
              <a:rPr sz="2200" dirty="0"/>
              <a:t>on</a:t>
            </a:r>
            <a:endParaRPr sz="2200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 &amp; </a:t>
            </a:r>
            <a:r>
              <a:rPr sz="2200" spc="-5" dirty="0"/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200" spc="-5" dirty="0"/>
              <a:t>) </a:t>
            </a:r>
            <a:r>
              <a:rPr sz="2200" dirty="0"/>
              <a:t>= 25</a:t>
            </a:r>
            <a:r>
              <a:rPr sz="2175" baseline="-21072" dirty="0"/>
              <a:t>10 </a:t>
            </a:r>
            <a:r>
              <a:rPr sz="2200" dirty="0"/>
              <a:t>&amp;</a:t>
            </a:r>
            <a:r>
              <a:rPr sz="2200" spc="80" dirty="0"/>
              <a:t> </a:t>
            </a:r>
            <a:r>
              <a:rPr sz="2200" b="1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175" spc="7" baseline="-21072" dirty="0"/>
              <a:t>10</a:t>
            </a:r>
            <a:endParaRPr sz="2175" baseline="-21072">
              <a:latin typeface="Calibri"/>
              <a:cs typeface="Calibri"/>
            </a:endParaRPr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11001</a:t>
            </a:r>
            <a:r>
              <a:rPr sz="2175" baseline="-21072" dirty="0"/>
              <a:t>2</a:t>
            </a:r>
            <a:endParaRPr sz="2175" baseline="-21072"/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00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/>
              <a:t>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935355" marR="4345305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/>
              <a:t>&amp; </a:t>
            </a:r>
            <a:r>
              <a:rPr sz="2200" spc="-5" dirty="0"/>
              <a:t>(bitwise </a:t>
            </a:r>
            <a:r>
              <a:rPr sz="2200" dirty="0"/>
              <a:t>AND </a:t>
            </a:r>
            <a:r>
              <a:rPr sz="2200" spc="-10" dirty="0"/>
              <a:t>operation)  </a:t>
            </a:r>
            <a:r>
              <a:rPr sz="2200" dirty="0"/>
              <a:t>00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200" dirty="0"/>
              <a:t>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The </a:t>
            </a:r>
            <a:r>
              <a:rPr sz="2200" spc="-5" dirty="0"/>
              <a:t>result is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175" baseline="-21072" dirty="0"/>
              <a:t>10 </a:t>
            </a:r>
            <a:r>
              <a:rPr sz="2200" spc="-5" dirty="0"/>
              <a:t>(00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200" spc="-5" dirty="0"/>
              <a:t>00</a:t>
            </a:r>
            <a:r>
              <a:rPr sz="2175" spc="-7" baseline="-21072" dirty="0"/>
              <a:t>2</a:t>
            </a:r>
            <a:r>
              <a:rPr sz="2200" spc="-5" dirty="0"/>
              <a:t>), that </a:t>
            </a:r>
            <a:r>
              <a:rPr sz="2200" dirty="0"/>
              <a:t>means </a:t>
            </a:r>
            <a:r>
              <a:rPr sz="2200" spc="-5" dirty="0"/>
              <a:t>bit </a:t>
            </a:r>
            <a:r>
              <a:rPr sz="2200" dirty="0"/>
              <a:t>i 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/>
              <a:t>(from </a:t>
            </a:r>
            <a:r>
              <a:rPr sz="2200" spc="-5" dirty="0"/>
              <a:t>right) is</a:t>
            </a:r>
            <a:r>
              <a:rPr sz="2200" spc="210" dirty="0"/>
              <a:t> </a:t>
            </a:r>
            <a:r>
              <a:rPr sz="2200" b="1" spc="-5" dirty="0">
                <a:latin typeface="Calibri"/>
                <a:cs typeface="Calibri"/>
              </a:rPr>
              <a:t>off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pc="-130" dirty="0"/>
              <a:t>To </a:t>
            </a:r>
            <a:r>
              <a:rPr spc="10" dirty="0"/>
              <a:t>check whether bit </a:t>
            </a:r>
            <a:r>
              <a:rPr b="1" spc="5" dirty="0">
                <a:latin typeface="Calibri"/>
                <a:cs typeface="Calibri"/>
              </a:rPr>
              <a:t>i </a:t>
            </a:r>
            <a:r>
              <a:rPr spc="5" dirty="0"/>
              <a:t>is </a:t>
            </a:r>
            <a:r>
              <a:rPr spc="10" dirty="0"/>
              <a:t>on or </a:t>
            </a:r>
            <a:r>
              <a:rPr dirty="0"/>
              <a:t>off </a:t>
            </a:r>
            <a:r>
              <a:rPr spc="10" dirty="0"/>
              <a:t>in </a:t>
            </a:r>
            <a:r>
              <a:rPr b="1" spc="10" dirty="0">
                <a:latin typeface="Calibri"/>
                <a:cs typeface="Calibri"/>
              </a:rPr>
              <a:t>x</a:t>
            </a:r>
            <a:r>
              <a:rPr spc="10" dirty="0"/>
              <a:t>, </a:t>
            </a:r>
            <a:r>
              <a:rPr dirty="0"/>
              <a:t>we </a:t>
            </a:r>
            <a:r>
              <a:rPr spc="10" dirty="0"/>
              <a:t>use </a:t>
            </a:r>
            <a:r>
              <a:rPr b="1" spc="10" dirty="0">
                <a:latin typeface="Calibri"/>
                <a:cs typeface="Calibri"/>
              </a:rPr>
              <a:t>x </a:t>
            </a:r>
            <a:r>
              <a:rPr b="1" spc="15" dirty="0">
                <a:latin typeface="Calibri"/>
                <a:cs typeface="Calibri"/>
              </a:rPr>
              <a:t>&amp;</a:t>
            </a:r>
            <a:r>
              <a:rPr b="1" spc="15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(1&lt;&lt;i)</a:t>
            </a: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15" dirty="0"/>
              <a:t>Example:</a:t>
            </a:r>
            <a:endParaRPr sz="2650"/>
          </a:p>
          <a:p>
            <a:pPr marL="627380">
              <a:lnSpc>
                <a:spcPct val="100000"/>
              </a:lnSpc>
              <a:spcBef>
                <a:spcPts val="55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= 25</a:t>
            </a:r>
            <a:r>
              <a:rPr sz="2175" baseline="-21072" dirty="0"/>
              <a:t>10 </a:t>
            </a:r>
            <a:r>
              <a:rPr sz="2200" spc="-5" dirty="0"/>
              <a:t>(11001</a:t>
            </a:r>
            <a:r>
              <a:rPr sz="2175" spc="-7" baseline="-21072" dirty="0"/>
              <a:t>2</a:t>
            </a:r>
            <a:r>
              <a:rPr sz="2200" spc="-5" dirty="0"/>
              <a:t>), </a:t>
            </a:r>
            <a:r>
              <a:rPr sz="2200" dirty="0"/>
              <a:t>check </a:t>
            </a:r>
            <a:r>
              <a:rPr sz="2200" spc="-5" dirty="0"/>
              <a:t>if bit </a:t>
            </a:r>
            <a:r>
              <a:rPr sz="2200" spc="245" dirty="0"/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/>
              <a:t>(from </a:t>
            </a:r>
            <a:r>
              <a:rPr sz="2200" spc="-5" dirty="0"/>
              <a:t>right, </a:t>
            </a:r>
            <a:r>
              <a:rPr sz="2200" dirty="0"/>
              <a:t>0</a:t>
            </a:r>
            <a:r>
              <a:rPr sz="2200" dirty="0">
                <a:latin typeface="Calibri"/>
                <a:cs typeface="Calibri"/>
              </a:rPr>
              <a:t>‐</a:t>
            </a:r>
            <a:r>
              <a:rPr sz="2200" dirty="0"/>
              <a:t>based </a:t>
            </a:r>
            <a:r>
              <a:rPr sz="2200" spc="-5" dirty="0"/>
              <a:t>indexing) is</a:t>
            </a:r>
            <a:r>
              <a:rPr sz="2200" spc="-60" dirty="0"/>
              <a:t> </a:t>
            </a:r>
            <a:r>
              <a:rPr sz="2200" dirty="0"/>
              <a:t>on</a:t>
            </a:r>
            <a:endParaRPr sz="2200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 &amp; </a:t>
            </a:r>
            <a:r>
              <a:rPr sz="2200" spc="-5" dirty="0"/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200" spc="-5" dirty="0"/>
              <a:t>) </a:t>
            </a:r>
            <a:r>
              <a:rPr sz="2200" dirty="0"/>
              <a:t>= 25</a:t>
            </a:r>
            <a:r>
              <a:rPr sz="2175" baseline="-21072" dirty="0"/>
              <a:t>10 </a:t>
            </a:r>
            <a:r>
              <a:rPr sz="2200" dirty="0"/>
              <a:t>&amp;</a:t>
            </a:r>
            <a:r>
              <a:rPr sz="2200" spc="80" dirty="0"/>
              <a:t> </a:t>
            </a:r>
            <a:r>
              <a:rPr sz="2200" b="1" spc="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175" spc="7" baseline="-21072" dirty="0"/>
              <a:t>10</a:t>
            </a:r>
            <a:endParaRPr sz="2175" baseline="-21072">
              <a:latin typeface="Calibri"/>
              <a:cs typeface="Calibri"/>
            </a:endParaRPr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11001</a:t>
            </a:r>
            <a:r>
              <a:rPr sz="2175" baseline="-21072" dirty="0"/>
              <a:t>2</a:t>
            </a:r>
            <a:endParaRPr sz="2175" baseline="-21072"/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/>
              <a:t>000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935355" marR="4345305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/>
              <a:t>&amp; </a:t>
            </a:r>
            <a:r>
              <a:rPr sz="2200" spc="-5" dirty="0"/>
              <a:t>(bitwise </a:t>
            </a:r>
            <a:r>
              <a:rPr sz="2200" dirty="0"/>
              <a:t>AND </a:t>
            </a:r>
            <a:r>
              <a:rPr sz="2200" spc="-10" dirty="0"/>
              <a:t>operation)  </a:t>
            </a:r>
            <a:r>
              <a:rPr sz="2200" dirty="0"/>
              <a:t>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/>
              <a:t>000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The </a:t>
            </a:r>
            <a:r>
              <a:rPr sz="2200" spc="-5" dirty="0"/>
              <a:t>result is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175" baseline="-21072" dirty="0"/>
              <a:t>10 </a:t>
            </a:r>
            <a:r>
              <a:rPr sz="2200" spc="-5" dirty="0"/>
              <a:t>(0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spc="-5" dirty="0"/>
              <a:t>000</a:t>
            </a:r>
            <a:r>
              <a:rPr sz="2175" spc="-7" baseline="-21072" dirty="0"/>
              <a:t>2</a:t>
            </a:r>
            <a:r>
              <a:rPr sz="2200" spc="-5" dirty="0"/>
              <a:t>), that </a:t>
            </a:r>
            <a:r>
              <a:rPr sz="2200" dirty="0"/>
              <a:t>means </a:t>
            </a:r>
            <a:r>
              <a:rPr sz="2200" spc="-5" dirty="0"/>
              <a:t>bit </a:t>
            </a:r>
            <a:r>
              <a:rPr sz="2200" dirty="0"/>
              <a:t>i 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/>
              <a:t>(from </a:t>
            </a:r>
            <a:r>
              <a:rPr sz="2200" spc="-5" dirty="0"/>
              <a:t>right) is</a:t>
            </a:r>
            <a:r>
              <a:rPr sz="2200" spc="220" dirty="0"/>
              <a:t> </a:t>
            </a:r>
            <a:r>
              <a:rPr sz="2200" b="1" spc="-5" dirty="0"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147684" cy="3844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130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turn on bit </a:t>
            </a:r>
            <a:r>
              <a:rPr sz="3050" b="1" spc="5" dirty="0">
                <a:latin typeface="Calibri"/>
                <a:cs typeface="Calibri"/>
              </a:rPr>
              <a:t>i </a:t>
            </a:r>
            <a:r>
              <a:rPr sz="3050" spc="10" dirty="0">
                <a:latin typeface="Calibri"/>
                <a:cs typeface="Calibri"/>
              </a:rPr>
              <a:t>of an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b="1" spc="10" dirty="0">
                <a:latin typeface="Calibri"/>
                <a:cs typeface="Calibri"/>
              </a:rPr>
              <a:t>x</a:t>
            </a:r>
            <a:r>
              <a:rPr sz="3050" spc="10" dirty="0">
                <a:latin typeface="Calibri"/>
                <a:cs typeface="Calibri"/>
              </a:rPr>
              <a:t>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b="1" spc="10" dirty="0">
                <a:latin typeface="Calibri"/>
                <a:cs typeface="Calibri"/>
              </a:rPr>
              <a:t>x = x |</a:t>
            </a:r>
            <a:r>
              <a:rPr sz="3050" b="1" spc="15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(1&lt;&lt;i)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Example: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spc="-5" dirty="0">
                <a:latin typeface="Calibri"/>
                <a:cs typeface="Calibri"/>
              </a:rPr>
              <a:t>(11001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), </a:t>
            </a:r>
            <a:r>
              <a:rPr sz="2200" dirty="0">
                <a:latin typeface="Calibri"/>
                <a:cs typeface="Calibri"/>
              </a:rPr>
              <a:t>turn on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spc="245" dirty="0">
                <a:latin typeface="Calibri"/>
                <a:cs typeface="Calibri"/>
              </a:rPr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right, 0‐based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indexing)</a:t>
            </a:r>
            <a:endParaRPr sz="2200">
              <a:latin typeface="Calibri"/>
              <a:cs typeface="Calibri"/>
            </a:endParaRPr>
          </a:p>
          <a:p>
            <a:pPr marL="824230" marR="4290060" indent="-309245">
              <a:lnSpc>
                <a:spcPct val="120000"/>
              </a:lnSpc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	</a:t>
            </a:r>
            <a:r>
              <a:rPr sz="2200" dirty="0">
                <a:latin typeface="Calibri"/>
                <a:cs typeface="Calibri"/>
              </a:rPr>
              <a:t>x = x | </a:t>
            </a:r>
            <a:r>
              <a:rPr sz="2200" spc="-5" dirty="0">
                <a:latin typeface="Calibri"/>
                <a:cs typeface="Calibri"/>
              </a:rPr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 </a:t>
            </a:r>
            <a:r>
              <a:rPr sz="2200" dirty="0">
                <a:latin typeface="Calibri"/>
                <a:cs typeface="Calibri"/>
              </a:rPr>
              <a:t>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dirty="0">
                <a:latin typeface="Calibri"/>
                <a:cs typeface="Calibri"/>
              </a:rPr>
              <a:t>|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232" baseline="-2107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  11001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alibri"/>
                <a:cs typeface="Calibri"/>
              </a:rPr>
              <a:t>00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00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 marR="3813810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>
                <a:latin typeface="Calibri"/>
                <a:cs typeface="Calibri"/>
              </a:rPr>
              <a:t>| </a:t>
            </a:r>
            <a:r>
              <a:rPr sz="2200" spc="-5" dirty="0">
                <a:latin typeface="Calibri"/>
                <a:cs typeface="Calibri"/>
              </a:rPr>
              <a:t>(bitwise OR </a:t>
            </a:r>
            <a:r>
              <a:rPr sz="2200" spc="-10" dirty="0">
                <a:latin typeface="Calibri"/>
                <a:cs typeface="Calibri"/>
              </a:rPr>
              <a:t>operation)  </a:t>
            </a:r>
            <a:r>
              <a:rPr sz="2200" dirty="0">
                <a:latin typeface="Calibri"/>
                <a:cs typeface="Calibri"/>
              </a:rPr>
              <a:t>11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29</a:t>
            </a:r>
            <a:r>
              <a:rPr sz="2175" baseline="-21072" dirty="0">
                <a:latin typeface="Calibri"/>
                <a:cs typeface="Calibri"/>
              </a:rPr>
              <a:t>10  </a:t>
            </a:r>
            <a:r>
              <a:rPr sz="2200" spc="-5" dirty="0">
                <a:latin typeface="Calibri"/>
                <a:cs typeface="Calibri"/>
              </a:rPr>
              <a:t>(11101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 </a:t>
            </a:r>
            <a:r>
              <a:rPr sz="2200" spc="-55" dirty="0">
                <a:latin typeface="Calibri"/>
                <a:cs typeface="Calibri"/>
              </a:rPr>
              <a:t>now,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right) is now </a:t>
            </a:r>
            <a:r>
              <a:rPr sz="2200" dirty="0">
                <a:latin typeface="Calibri"/>
                <a:cs typeface="Calibri"/>
              </a:rPr>
              <a:t>turned</a:t>
            </a:r>
            <a:r>
              <a:rPr sz="2200" spc="-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147684" cy="3844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130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turn on bit </a:t>
            </a:r>
            <a:r>
              <a:rPr sz="3050" b="1" spc="5" dirty="0">
                <a:latin typeface="Calibri"/>
                <a:cs typeface="Calibri"/>
              </a:rPr>
              <a:t>i </a:t>
            </a:r>
            <a:r>
              <a:rPr sz="3050" spc="10" dirty="0">
                <a:latin typeface="Calibri"/>
                <a:cs typeface="Calibri"/>
              </a:rPr>
              <a:t>of an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b="1" spc="10" dirty="0">
                <a:latin typeface="Calibri"/>
                <a:cs typeface="Calibri"/>
              </a:rPr>
              <a:t>x</a:t>
            </a:r>
            <a:r>
              <a:rPr sz="3050" spc="10" dirty="0">
                <a:latin typeface="Calibri"/>
                <a:cs typeface="Calibri"/>
              </a:rPr>
              <a:t>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b="1" spc="10" dirty="0">
                <a:latin typeface="Calibri"/>
                <a:cs typeface="Calibri"/>
              </a:rPr>
              <a:t>x = x |</a:t>
            </a:r>
            <a:r>
              <a:rPr sz="3050" b="1" spc="15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(1&lt;&lt;i)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Example: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spc="-5" dirty="0">
                <a:latin typeface="Calibri"/>
                <a:cs typeface="Calibri"/>
              </a:rPr>
              <a:t>(11001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), </a:t>
            </a:r>
            <a:r>
              <a:rPr sz="2200" dirty="0">
                <a:latin typeface="Calibri"/>
                <a:cs typeface="Calibri"/>
              </a:rPr>
              <a:t>turn on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spc="245" dirty="0">
                <a:latin typeface="Calibri"/>
                <a:cs typeface="Calibri"/>
              </a:rPr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right, 0‐based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indexing)</a:t>
            </a:r>
            <a:endParaRPr sz="2200">
              <a:latin typeface="Calibri"/>
              <a:cs typeface="Calibri"/>
            </a:endParaRPr>
          </a:p>
          <a:p>
            <a:pPr marL="824230" marR="4290060" indent="-309245">
              <a:lnSpc>
                <a:spcPct val="120000"/>
              </a:lnSpc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	</a:t>
            </a:r>
            <a:r>
              <a:rPr sz="2200" dirty="0">
                <a:latin typeface="Calibri"/>
                <a:cs typeface="Calibri"/>
              </a:rPr>
              <a:t>x = x | </a:t>
            </a:r>
            <a:r>
              <a:rPr sz="2200" spc="-5" dirty="0">
                <a:latin typeface="Calibri"/>
                <a:cs typeface="Calibri"/>
              </a:rPr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200" spc="-5" dirty="0">
                <a:latin typeface="Calibri"/>
                <a:cs typeface="Calibri"/>
              </a:rPr>
              <a:t>) </a:t>
            </a:r>
            <a:r>
              <a:rPr sz="2200" dirty="0">
                <a:latin typeface="Calibri"/>
                <a:cs typeface="Calibri"/>
              </a:rPr>
              <a:t>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dirty="0">
                <a:latin typeface="Calibri"/>
                <a:cs typeface="Calibri"/>
              </a:rPr>
              <a:t>|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232" baseline="-2107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  11001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alibri"/>
                <a:cs typeface="Calibri"/>
              </a:rPr>
              <a:t>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000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 marR="3813810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>
                <a:latin typeface="Calibri"/>
                <a:cs typeface="Calibri"/>
              </a:rPr>
              <a:t>| </a:t>
            </a:r>
            <a:r>
              <a:rPr sz="2200" spc="-5" dirty="0">
                <a:latin typeface="Calibri"/>
                <a:cs typeface="Calibri"/>
              </a:rPr>
              <a:t>(bitwise OR </a:t>
            </a:r>
            <a:r>
              <a:rPr sz="2200" spc="-10" dirty="0">
                <a:latin typeface="Calibri"/>
                <a:cs typeface="Calibri"/>
              </a:rPr>
              <a:t>operation)  </a:t>
            </a:r>
            <a:r>
              <a:rPr sz="2200" dirty="0">
                <a:latin typeface="Calibri"/>
                <a:cs typeface="Calibri"/>
              </a:rPr>
              <a:t>11001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25</a:t>
            </a:r>
            <a:r>
              <a:rPr sz="2175" baseline="-21072" dirty="0">
                <a:latin typeface="Calibri"/>
                <a:cs typeface="Calibri"/>
              </a:rPr>
              <a:t>10  </a:t>
            </a:r>
            <a:r>
              <a:rPr sz="2200" spc="-5" dirty="0">
                <a:latin typeface="Calibri"/>
                <a:cs typeface="Calibri"/>
              </a:rPr>
              <a:t>(11001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), </a:t>
            </a:r>
            <a:r>
              <a:rPr sz="220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change </a:t>
            </a:r>
            <a:r>
              <a:rPr sz="2200" dirty="0">
                <a:latin typeface="Calibri"/>
                <a:cs typeface="Calibri"/>
              </a:rPr>
              <a:t>as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right) is already</a:t>
            </a:r>
            <a:r>
              <a:rPr sz="2200" spc="-1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64" y="1899336"/>
            <a:ext cx="7700009" cy="302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3050" spc="-130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turn on </a:t>
            </a:r>
            <a:r>
              <a:rPr sz="3050" spc="5" dirty="0">
                <a:latin typeface="Calibri"/>
                <a:cs typeface="Calibri"/>
              </a:rPr>
              <a:t>all </a:t>
            </a:r>
            <a:r>
              <a:rPr sz="3050" spc="10" dirty="0">
                <a:latin typeface="Calibri"/>
                <a:cs typeface="Calibri"/>
              </a:rPr>
              <a:t>bits of a </a:t>
            </a:r>
            <a:r>
              <a:rPr sz="3050" dirty="0">
                <a:latin typeface="Calibri"/>
                <a:cs typeface="Calibri"/>
              </a:rPr>
              <a:t>set </a:t>
            </a:r>
            <a:r>
              <a:rPr sz="3050" spc="10" dirty="0">
                <a:latin typeface="Calibri"/>
                <a:cs typeface="Calibri"/>
              </a:rPr>
              <a:t>of Boolean with </a:t>
            </a:r>
            <a:r>
              <a:rPr sz="3050" spc="-10" dirty="0">
                <a:latin typeface="Calibri"/>
                <a:cs typeface="Calibri"/>
              </a:rPr>
              <a:t>size </a:t>
            </a:r>
            <a:r>
              <a:rPr sz="3050" b="1" spc="5" dirty="0">
                <a:latin typeface="Calibri"/>
                <a:cs typeface="Calibri"/>
              </a:rPr>
              <a:t>n</a:t>
            </a:r>
            <a:r>
              <a:rPr sz="3050" spc="5" dirty="0">
                <a:latin typeface="Calibri"/>
                <a:cs typeface="Calibri"/>
              </a:rPr>
              <a:t>, 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b="1" spc="10" dirty="0">
                <a:latin typeface="Calibri"/>
                <a:cs typeface="Calibri"/>
              </a:rPr>
              <a:t>x = (1&lt;&lt;n) </a:t>
            </a:r>
            <a:r>
              <a:rPr sz="3050" b="1" spc="5" dirty="0">
                <a:latin typeface="Calibri"/>
                <a:cs typeface="Calibri"/>
              </a:rPr>
              <a:t>‐</a:t>
            </a:r>
            <a:r>
              <a:rPr sz="3050" b="1" spc="-2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1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90525" algn="l"/>
              </a:tabLst>
            </a:pPr>
            <a:r>
              <a:rPr sz="2600" spc="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6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n =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2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1&lt;&lt;4 = 16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150" baseline="-21072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(10000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2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x = </a:t>
            </a:r>
            <a:r>
              <a:rPr sz="2200" spc="-5" dirty="0">
                <a:latin typeface="Calibri"/>
                <a:cs typeface="Calibri"/>
              </a:rPr>
              <a:t>(1&lt;&lt;4) </a:t>
            </a:r>
            <a:r>
              <a:rPr sz="2200" dirty="0">
                <a:latin typeface="Calibri"/>
                <a:cs typeface="Calibri"/>
              </a:rPr>
              <a:t>‐ 1 = 15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142" baseline="-21072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(1111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1270000" lvl="1" indent="-25146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269365" algn="l"/>
                <a:tab pos="1270635" algn="l"/>
              </a:tabLst>
            </a:pPr>
            <a:r>
              <a:rPr sz="1950" spc="10" dirty="0">
                <a:latin typeface="Calibri"/>
                <a:cs typeface="Calibri"/>
              </a:rPr>
              <a:t>Notice </a:t>
            </a:r>
            <a:r>
              <a:rPr sz="1950" spc="5" dirty="0">
                <a:latin typeface="Calibri"/>
                <a:cs typeface="Calibri"/>
              </a:rPr>
              <a:t>that all </a:t>
            </a:r>
            <a:r>
              <a:rPr sz="1950" spc="15" dirty="0">
                <a:latin typeface="Calibri"/>
                <a:cs typeface="Calibri"/>
              </a:rPr>
              <a:t>n = 4 </a:t>
            </a:r>
            <a:r>
              <a:rPr sz="1950" spc="10" dirty="0">
                <a:latin typeface="Calibri"/>
                <a:cs typeface="Calibri"/>
              </a:rPr>
              <a:t>bits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5" dirty="0">
                <a:latin typeface="Calibri"/>
                <a:cs typeface="Calibri"/>
              </a:rPr>
              <a:t>turned</a:t>
            </a:r>
            <a:r>
              <a:rPr sz="1950" spc="10" dirty="0">
                <a:latin typeface="Calibri"/>
                <a:cs typeface="Calibri"/>
              </a:rPr>
              <a:t> on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for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These contents are only used for students PERSONALLY.</a:t>
            </a:r>
          </a:p>
          <a:p>
            <a:pPr algn="just"/>
            <a:r>
              <a:rPr lang="en-US" dirty="0"/>
              <a:t>Students are NOT allowed to modify or deliver these contents to anywhere or anyone for any purpose.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84BA89-CC61-4F67-A868-148EFD8CC251}" type="slidenum">
              <a:rPr/>
              <a:pPr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9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ct val="100000"/>
              </a:lnSpc>
            </a:pPr>
            <a:r>
              <a:rPr spc="-15" dirty="0"/>
              <a:t>VisuAlgo </a:t>
            </a:r>
            <a:r>
              <a:rPr spc="-5" dirty="0"/>
              <a:t>Bitmask</a:t>
            </a:r>
            <a:r>
              <a:rPr spc="-15" dirty="0"/>
              <a:t> </a:t>
            </a:r>
            <a:r>
              <a:rPr spc="-30" dirty="0"/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43" y="1584652"/>
            <a:ext cx="891032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394335" algn="ctr">
              <a:lnSpc>
                <a:spcPct val="168700"/>
              </a:lnSpc>
            </a:pPr>
            <a:r>
              <a:rPr sz="3050" spc="-10" dirty="0">
                <a:latin typeface="Calibri"/>
                <a:cs typeface="Calibri"/>
              </a:rPr>
              <a:t>First, </a:t>
            </a:r>
            <a:r>
              <a:rPr sz="3050" spc="5" dirty="0">
                <a:latin typeface="Calibri"/>
                <a:cs typeface="Calibri"/>
              </a:rPr>
              <a:t>click Click </a:t>
            </a:r>
            <a:r>
              <a:rPr sz="3050" dirty="0">
                <a:latin typeface="Calibri"/>
                <a:cs typeface="Calibri"/>
              </a:rPr>
              <a:t>“</a:t>
            </a:r>
            <a:r>
              <a:rPr sz="3050" b="1" dirty="0">
                <a:latin typeface="Calibri"/>
                <a:cs typeface="Calibri"/>
              </a:rPr>
              <a:t>Set </a:t>
            </a:r>
            <a:r>
              <a:rPr sz="3050" b="1" spc="-95" dirty="0">
                <a:latin typeface="Calibri"/>
                <a:cs typeface="Calibri"/>
              </a:rPr>
              <a:t>S</a:t>
            </a:r>
            <a:r>
              <a:rPr sz="3050" spc="-95" dirty="0">
                <a:latin typeface="Calibri"/>
                <a:cs typeface="Calibri"/>
              </a:rPr>
              <a:t>”, </a:t>
            </a:r>
            <a:r>
              <a:rPr sz="3050" spc="-5" dirty="0">
                <a:latin typeface="Calibri"/>
                <a:cs typeface="Calibri"/>
              </a:rPr>
              <a:t>enter </a:t>
            </a:r>
            <a:r>
              <a:rPr sz="3050" b="1" spc="10" dirty="0">
                <a:latin typeface="Calibri"/>
                <a:cs typeface="Calibri"/>
              </a:rPr>
              <a:t>31064</a:t>
            </a:r>
            <a:r>
              <a:rPr sz="3050" spc="10" dirty="0">
                <a:latin typeface="Calibri"/>
                <a:cs typeface="Calibri"/>
              </a:rPr>
              <a:t>, and </a:t>
            </a:r>
            <a:r>
              <a:rPr sz="3050" spc="5" dirty="0">
                <a:latin typeface="Calibri"/>
                <a:cs typeface="Calibri"/>
              </a:rPr>
              <a:t>click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Go</a:t>
            </a:r>
            <a:r>
              <a:rPr sz="3050" spc="10" dirty="0">
                <a:latin typeface="Calibri"/>
                <a:cs typeface="Calibri"/>
              </a:rPr>
              <a:t>”  </a:t>
            </a:r>
            <a:r>
              <a:rPr sz="3050" spc="5" dirty="0">
                <a:latin typeface="Calibri"/>
                <a:cs typeface="Calibri"/>
              </a:rPr>
              <a:t>Explore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Set/Check </a:t>
            </a:r>
            <a:r>
              <a:rPr sz="3050" b="1" spc="-55" dirty="0">
                <a:latin typeface="Calibri"/>
                <a:cs typeface="Calibri"/>
              </a:rPr>
              <a:t>bit</a:t>
            </a:r>
            <a:r>
              <a:rPr sz="3050" spc="-55" dirty="0">
                <a:latin typeface="Calibri"/>
                <a:cs typeface="Calibri"/>
              </a:rPr>
              <a:t>”, </a:t>
            </a:r>
            <a:r>
              <a:rPr sz="3050" spc="-5" dirty="0">
                <a:latin typeface="Calibri"/>
                <a:cs typeface="Calibri"/>
              </a:rPr>
              <a:t>enter </a:t>
            </a:r>
            <a:r>
              <a:rPr sz="3050" b="1" spc="10" dirty="0">
                <a:latin typeface="Calibri"/>
                <a:cs typeface="Calibri"/>
              </a:rPr>
              <a:t>7</a:t>
            </a:r>
            <a:r>
              <a:rPr sz="3050" spc="10" dirty="0">
                <a:latin typeface="Calibri"/>
                <a:cs typeface="Calibri"/>
              </a:rPr>
              <a:t>, and </a:t>
            </a:r>
            <a:r>
              <a:rPr sz="3050" spc="5" dirty="0">
                <a:latin typeface="Calibri"/>
                <a:cs typeface="Calibri"/>
              </a:rPr>
              <a:t>click</a:t>
            </a:r>
            <a:r>
              <a:rPr sz="3050" spc="12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Go</a:t>
            </a:r>
            <a:r>
              <a:rPr sz="3050" spc="10" dirty="0">
                <a:latin typeface="Calibri"/>
                <a:cs typeface="Calibri"/>
              </a:rPr>
              <a:t>”</a:t>
            </a:r>
            <a:endParaRPr sz="3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3050" spc="10" dirty="0">
                <a:latin typeface="Calibri"/>
                <a:cs typeface="Calibri"/>
              </a:rPr>
              <a:t>Then </a:t>
            </a:r>
            <a:r>
              <a:rPr sz="3050" i="1" spc="5" dirty="0">
                <a:latin typeface="Calibri"/>
                <a:cs typeface="Calibri"/>
              </a:rPr>
              <a:t>self‐explore</a:t>
            </a:r>
            <a:r>
              <a:rPr sz="3050" spc="5" dirty="0">
                <a:latin typeface="Calibri"/>
                <a:cs typeface="Calibri"/>
              </a:rPr>
              <a:t>: </a:t>
            </a:r>
            <a:r>
              <a:rPr sz="3050" spc="-50" dirty="0">
                <a:latin typeface="Calibri"/>
                <a:cs typeface="Calibri"/>
              </a:rPr>
              <a:t>Try </a:t>
            </a:r>
            <a:r>
              <a:rPr sz="3050" spc="10" dirty="0">
                <a:latin typeface="Calibri"/>
                <a:cs typeface="Calibri"/>
              </a:rPr>
              <a:t>other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b="1" spc="10" dirty="0">
                <a:latin typeface="Calibri"/>
                <a:cs typeface="Calibri"/>
              </a:rPr>
              <a:t>S </a:t>
            </a:r>
            <a:r>
              <a:rPr sz="3050" spc="10" dirty="0">
                <a:latin typeface="Calibri"/>
                <a:cs typeface="Calibri"/>
              </a:rPr>
              <a:t>and other </a:t>
            </a:r>
            <a:r>
              <a:rPr sz="3050" spc="-5" dirty="0">
                <a:latin typeface="Calibri"/>
                <a:cs typeface="Calibri"/>
              </a:rPr>
              <a:t>integer</a:t>
            </a:r>
            <a:r>
              <a:rPr sz="3050" spc="25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j</a:t>
            </a:r>
            <a:endParaRPr sz="3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440"/>
              </a:spcBef>
            </a:pPr>
            <a:r>
              <a:rPr sz="3050" spc="-5" dirty="0">
                <a:latin typeface="Calibri"/>
                <a:cs typeface="Calibri"/>
              </a:rPr>
              <a:t>Also, </a:t>
            </a:r>
            <a:r>
              <a:rPr sz="3050" i="1" spc="5" dirty="0">
                <a:latin typeface="Calibri"/>
                <a:cs typeface="Calibri"/>
              </a:rPr>
              <a:t>self‐explore </a:t>
            </a:r>
            <a:r>
              <a:rPr sz="3050" spc="-5" dirty="0">
                <a:latin typeface="Calibri"/>
                <a:cs typeface="Calibri"/>
              </a:rPr>
              <a:t>“</a:t>
            </a:r>
            <a:r>
              <a:rPr sz="3050" b="1" spc="-5" dirty="0">
                <a:latin typeface="Calibri"/>
                <a:cs typeface="Calibri"/>
              </a:rPr>
              <a:t>Toggle/Clear/Least </a:t>
            </a:r>
            <a:r>
              <a:rPr sz="3050" b="1" dirty="0">
                <a:latin typeface="Calibri"/>
                <a:cs typeface="Calibri"/>
              </a:rPr>
              <a:t>Significant</a:t>
            </a:r>
            <a:r>
              <a:rPr sz="3050" b="1" spc="7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bit</a:t>
            </a:r>
            <a:r>
              <a:rPr sz="3050" spc="5" dirty="0">
                <a:latin typeface="Calibri"/>
                <a:cs typeface="Calibri"/>
              </a:rPr>
              <a:t>”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" y="4702302"/>
            <a:ext cx="10058018" cy="295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351529"/>
            <a:ext cx="245808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Introductory</a:t>
            </a:r>
            <a:r>
              <a:rPr sz="22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material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4558550"/>
            <a:ext cx="7198995" cy="1129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Note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that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graph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will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appear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from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now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onwards (Week06‐13</a:t>
            </a:r>
            <a:r>
              <a:rPr sz="2200" spc="-4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:O)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4400" b="1" spc="-10" dirty="0">
                <a:latin typeface="Calibri"/>
                <a:cs typeface="Calibri"/>
              </a:rPr>
              <a:t>GRAPH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698244"/>
            <a:ext cx="8416925" cy="321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5" dirty="0">
                <a:latin typeface="Calibri"/>
                <a:cs typeface="Calibri"/>
              </a:rPr>
              <a:t>Extension </a:t>
            </a:r>
            <a:r>
              <a:rPr sz="3050" dirty="0">
                <a:latin typeface="Calibri"/>
                <a:cs typeface="Calibri"/>
              </a:rPr>
              <a:t>from </a:t>
            </a:r>
            <a:r>
              <a:rPr sz="3050" spc="5" dirty="0">
                <a:latin typeface="Calibri"/>
                <a:cs typeface="Calibri"/>
              </a:rPr>
              <a:t>what </a:t>
            </a:r>
            <a:r>
              <a:rPr sz="3050" dirty="0">
                <a:latin typeface="Calibri"/>
                <a:cs typeface="Calibri"/>
              </a:rPr>
              <a:t>you </a:t>
            </a:r>
            <a:r>
              <a:rPr sz="3050" spc="5" dirty="0">
                <a:latin typeface="Calibri"/>
                <a:cs typeface="Calibri"/>
              </a:rPr>
              <a:t>already </a:t>
            </a:r>
            <a:r>
              <a:rPr sz="3050" spc="10" dirty="0">
                <a:latin typeface="Calibri"/>
                <a:cs typeface="Calibri"/>
              </a:rPr>
              <a:t>know: </a:t>
            </a:r>
            <a:r>
              <a:rPr sz="3050" i="1" spc="10" dirty="0">
                <a:latin typeface="Calibri"/>
                <a:cs typeface="Calibri"/>
              </a:rPr>
              <a:t>(Binary)</a:t>
            </a:r>
            <a:r>
              <a:rPr sz="3050" i="1" spc="-40" dirty="0">
                <a:latin typeface="Calibri"/>
                <a:cs typeface="Calibri"/>
              </a:rPr>
              <a:t> </a:t>
            </a:r>
            <a:r>
              <a:rPr sz="3050" i="1" spc="-30" dirty="0">
                <a:latin typeface="Calibri"/>
                <a:cs typeface="Calibri"/>
              </a:rPr>
              <a:t>Tree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-15" dirty="0">
                <a:latin typeface="Calibri"/>
                <a:cs typeface="Calibri"/>
              </a:rPr>
              <a:t>Vertex, </a:t>
            </a:r>
            <a:r>
              <a:rPr sz="2600" dirty="0">
                <a:latin typeface="Calibri"/>
                <a:cs typeface="Calibri"/>
              </a:rPr>
              <a:t>Edge, </a:t>
            </a:r>
            <a:r>
              <a:rPr sz="2600" spc="10" dirty="0">
                <a:latin typeface="Calibri"/>
                <a:cs typeface="Calibri"/>
              </a:rPr>
              <a:t>Direction (of </a:t>
            </a:r>
            <a:r>
              <a:rPr sz="2600" dirty="0">
                <a:latin typeface="Calibri"/>
                <a:cs typeface="Calibri"/>
              </a:rPr>
              <a:t>Edge), </a:t>
            </a:r>
            <a:r>
              <a:rPr sz="2600" spc="-5" dirty="0">
                <a:latin typeface="Calibri"/>
                <a:cs typeface="Calibri"/>
              </a:rPr>
              <a:t>Weight </a:t>
            </a:r>
            <a:r>
              <a:rPr sz="2600" spc="10" dirty="0">
                <a:latin typeface="Calibri"/>
                <a:cs typeface="Calibri"/>
              </a:rPr>
              <a:t>(of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Edge)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3050" spc="10" dirty="0">
                <a:latin typeface="Calibri"/>
                <a:cs typeface="Calibri"/>
              </a:rPr>
              <a:t>But in </a:t>
            </a:r>
            <a:r>
              <a:rPr sz="3050" spc="-5" dirty="0">
                <a:latin typeface="Calibri"/>
                <a:cs typeface="Calibri"/>
              </a:rPr>
              <a:t>general </a:t>
            </a:r>
            <a:r>
              <a:rPr sz="3050" dirty="0">
                <a:latin typeface="Calibri"/>
                <a:cs typeface="Calibri"/>
              </a:rPr>
              <a:t>graph, there </a:t>
            </a:r>
            <a:r>
              <a:rPr sz="3050" spc="5" dirty="0">
                <a:latin typeface="Calibri"/>
                <a:cs typeface="Calibri"/>
              </a:rPr>
              <a:t>is </a:t>
            </a:r>
            <a:r>
              <a:rPr sz="3050" spc="10" dirty="0">
                <a:latin typeface="Calibri"/>
                <a:cs typeface="Calibri"/>
              </a:rPr>
              <a:t>no notion of: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89890" algn="l"/>
              </a:tabLst>
            </a:pPr>
            <a:r>
              <a:rPr sz="2600" dirty="0">
                <a:latin typeface="Calibri"/>
                <a:cs typeface="Calibri"/>
              </a:rPr>
              <a:t>Root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Parent/Child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Ancestor/Descendant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3752" y="5309616"/>
            <a:ext cx="7764780" cy="2020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8630">
              <a:lnSpc>
                <a:spcPct val="100000"/>
              </a:lnSpc>
            </a:pPr>
            <a:r>
              <a:rPr spc="-25" dirty="0"/>
              <a:t>Graph</a:t>
            </a:r>
            <a:r>
              <a:rPr spc="-90" dirty="0"/>
              <a:t> </a:t>
            </a:r>
            <a:r>
              <a:rPr spc="-10" dirty="0"/>
              <a:t>is…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481695" cy="185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10" dirty="0">
                <a:latin typeface="Calibri"/>
                <a:cs typeface="Calibri"/>
              </a:rPr>
              <a:t>(Simple) </a:t>
            </a:r>
            <a:r>
              <a:rPr sz="3050" spc="-5" dirty="0">
                <a:latin typeface="Calibri"/>
                <a:cs typeface="Calibri"/>
              </a:rPr>
              <a:t>graph </a:t>
            </a:r>
            <a:r>
              <a:rPr sz="3050" spc="5" dirty="0">
                <a:latin typeface="Calibri"/>
                <a:cs typeface="Calibri"/>
              </a:rPr>
              <a:t>is </a:t>
            </a:r>
            <a:r>
              <a:rPr sz="3050" spc="10" dirty="0">
                <a:latin typeface="Calibri"/>
                <a:cs typeface="Calibri"/>
              </a:rPr>
              <a:t>a </a:t>
            </a:r>
            <a:r>
              <a:rPr sz="3050" dirty="0">
                <a:latin typeface="Calibri"/>
                <a:cs typeface="Calibri"/>
              </a:rPr>
              <a:t>set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spc="5" dirty="0">
                <a:latin typeface="Calibri"/>
                <a:cs typeface="Calibri"/>
              </a:rPr>
              <a:t>vertices where</a:t>
            </a:r>
            <a:r>
              <a:rPr sz="3050" spc="-25" dirty="0">
                <a:latin typeface="Calibri"/>
                <a:cs typeface="Calibri"/>
              </a:rPr>
              <a:t> </a:t>
            </a:r>
            <a:r>
              <a:rPr sz="3050" spc="15" dirty="0">
                <a:latin typeface="Calibri"/>
                <a:cs typeface="Calibri"/>
              </a:rPr>
              <a:t>some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3050" spc="5" dirty="0">
                <a:latin typeface="Calibri"/>
                <a:cs typeface="Calibri"/>
              </a:rPr>
              <a:t>[0 .. </a:t>
            </a:r>
            <a:r>
              <a:rPr sz="3075" spc="7" baseline="-20325" dirty="0">
                <a:latin typeface="Calibri"/>
                <a:cs typeface="Calibri"/>
              </a:rPr>
              <a:t>N</a:t>
            </a:r>
            <a:r>
              <a:rPr sz="3050" spc="5" dirty="0">
                <a:latin typeface="Calibri"/>
                <a:cs typeface="Calibri"/>
              </a:rPr>
              <a:t>C</a:t>
            </a:r>
            <a:r>
              <a:rPr sz="3075" spc="7" baseline="-20325" dirty="0">
                <a:latin typeface="Calibri"/>
                <a:cs typeface="Calibri"/>
              </a:rPr>
              <a:t>2</a:t>
            </a:r>
            <a:r>
              <a:rPr sz="3050" spc="5" dirty="0">
                <a:latin typeface="Calibri"/>
                <a:cs typeface="Calibri"/>
              </a:rPr>
              <a:t>] </a:t>
            </a:r>
            <a:r>
              <a:rPr sz="3050" dirty="0">
                <a:latin typeface="Calibri"/>
                <a:cs typeface="Calibri"/>
              </a:rPr>
              <a:t>pairs </a:t>
            </a:r>
            <a:r>
              <a:rPr sz="3050" spc="10" dirty="0">
                <a:latin typeface="Calibri"/>
                <a:cs typeface="Calibri"/>
              </a:rPr>
              <a:t>of the </a:t>
            </a:r>
            <a:r>
              <a:rPr sz="3050" spc="5" dirty="0">
                <a:latin typeface="Calibri"/>
                <a:cs typeface="Calibri"/>
              </a:rPr>
              <a:t>vertices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dirty="0">
                <a:latin typeface="Calibri"/>
                <a:cs typeface="Calibri"/>
              </a:rPr>
              <a:t>connected </a:t>
            </a:r>
            <a:r>
              <a:rPr sz="3050" spc="5" dirty="0">
                <a:latin typeface="Calibri"/>
                <a:cs typeface="Calibri"/>
              </a:rPr>
              <a:t>by</a:t>
            </a:r>
            <a:r>
              <a:rPr sz="3050" spc="30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edges</a:t>
            </a:r>
            <a:endParaRPr sz="3050">
              <a:latin typeface="Calibri"/>
              <a:cs typeface="Calibri"/>
            </a:endParaRPr>
          </a:p>
          <a:p>
            <a:pPr marL="389890" marR="5080" indent="-377190">
              <a:lnSpc>
                <a:spcPct val="101499"/>
              </a:lnSpc>
              <a:spcBef>
                <a:spcPts val="65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-25" dirty="0">
                <a:latin typeface="Calibri"/>
                <a:cs typeface="Calibri"/>
              </a:rPr>
              <a:t>We </a:t>
            </a:r>
            <a:r>
              <a:rPr sz="2600" spc="10" dirty="0">
                <a:latin typeface="Calibri"/>
                <a:cs typeface="Calibri"/>
              </a:rPr>
              <a:t>will </a:t>
            </a:r>
            <a:r>
              <a:rPr sz="2600" spc="5" dirty="0">
                <a:latin typeface="Calibri"/>
                <a:cs typeface="Calibri"/>
              </a:rPr>
              <a:t>ignore </a:t>
            </a:r>
            <a:r>
              <a:rPr sz="2600" spc="10" dirty="0">
                <a:latin typeface="Calibri"/>
                <a:cs typeface="Calibri"/>
              </a:rPr>
              <a:t>“multi </a:t>
            </a:r>
            <a:r>
              <a:rPr sz="2600" spc="5" dirty="0">
                <a:latin typeface="Calibri"/>
                <a:cs typeface="Calibri"/>
              </a:rPr>
              <a:t>graph” </a:t>
            </a:r>
            <a:r>
              <a:rPr sz="2600" spc="10" dirty="0">
                <a:latin typeface="Calibri"/>
                <a:cs typeface="Calibri"/>
              </a:rPr>
              <a:t>where </a:t>
            </a:r>
            <a:r>
              <a:rPr sz="2600" spc="5" dirty="0">
                <a:latin typeface="Calibri"/>
                <a:cs typeface="Calibri"/>
              </a:rPr>
              <a:t>there </a:t>
            </a:r>
            <a:r>
              <a:rPr sz="2600" spc="10" dirty="0">
                <a:latin typeface="Calibri"/>
                <a:cs typeface="Calibri"/>
              </a:rPr>
              <a:t>can </a:t>
            </a:r>
            <a:r>
              <a:rPr sz="2600" spc="15" dirty="0">
                <a:latin typeface="Calibri"/>
                <a:cs typeface="Calibri"/>
              </a:rPr>
              <a:t>be </a:t>
            </a:r>
            <a:r>
              <a:rPr sz="2600" spc="5" dirty="0">
                <a:latin typeface="Calibri"/>
                <a:cs typeface="Calibri"/>
              </a:rPr>
              <a:t>more </a:t>
            </a:r>
            <a:r>
              <a:rPr sz="2600" spc="10" dirty="0">
                <a:latin typeface="Calibri"/>
                <a:cs typeface="Calibri"/>
              </a:rPr>
              <a:t>than  </a:t>
            </a:r>
            <a:r>
              <a:rPr sz="2600" spc="15" dirty="0">
                <a:latin typeface="Calibri"/>
                <a:cs typeface="Calibri"/>
              </a:rPr>
              <a:t>one </a:t>
            </a:r>
            <a:r>
              <a:rPr sz="2600" spc="10" dirty="0">
                <a:latin typeface="Calibri"/>
                <a:cs typeface="Calibri"/>
              </a:rPr>
              <a:t>edge between </a:t>
            </a:r>
            <a:r>
              <a:rPr sz="2600" spc="15" dirty="0">
                <a:latin typeface="Calibri"/>
                <a:cs typeface="Calibri"/>
              </a:rPr>
              <a:t>a </a:t>
            </a:r>
            <a:r>
              <a:rPr sz="2600" spc="10" dirty="0">
                <a:latin typeface="Calibri"/>
                <a:cs typeface="Calibri"/>
              </a:rPr>
              <a:t>pair 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vertices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6075" y="4421123"/>
            <a:ext cx="3864482" cy="2311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4379" y="4756150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9329" y="4756150"/>
            <a:ext cx="167830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38275" algn="l"/>
              </a:tabLst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1	2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9329" y="5786373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94379" y="5786373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80176" y="5698235"/>
            <a:ext cx="754380" cy="754380"/>
          </a:xfrm>
          <a:custGeom>
            <a:avLst/>
            <a:gdLst/>
            <a:ahLst/>
            <a:cxnLst/>
            <a:rect l="l" t="t" r="r" b="b"/>
            <a:pathLst>
              <a:path w="754379" h="754379">
                <a:moveTo>
                  <a:pt x="754380" y="377189"/>
                </a:moveTo>
                <a:lnTo>
                  <a:pt x="751436" y="329933"/>
                </a:lnTo>
                <a:lnTo>
                  <a:pt x="742842" y="284411"/>
                </a:lnTo>
                <a:lnTo>
                  <a:pt x="728955" y="240982"/>
                </a:lnTo>
                <a:lnTo>
                  <a:pt x="710129" y="199999"/>
                </a:lnTo>
                <a:lnTo>
                  <a:pt x="686720" y="161820"/>
                </a:lnTo>
                <a:lnTo>
                  <a:pt x="659085" y="126799"/>
                </a:lnTo>
                <a:lnTo>
                  <a:pt x="627580" y="95294"/>
                </a:lnTo>
                <a:lnTo>
                  <a:pt x="592559" y="67659"/>
                </a:lnTo>
                <a:lnTo>
                  <a:pt x="554380" y="44250"/>
                </a:lnTo>
                <a:lnTo>
                  <a:pt x="513397" y="25424"/>
                </a:lnTo>
                <a:lnTo>
                  <a:pt x="469968" y="11537"/>
                </a:lnTo>
                <a:lnTo>
                  <a:pt x="424446" y="2943"/>
                </a:lnTo>
                <a:lnTo>
                  <a:pt x="377189" y="0"/>
                </a:lnTo>
                <a:lnTo>
                  <a:pt x="329783" y="2943"/>
                </a:lnTo>
                <a:lnTo>
                  <a:pt x="284160" y="11537"/>
                </a:lnTo>
                <a:lnTo>
                  <a:pt x="240669" y="25424"/>
                </a:lnTo>
                <a:lnTo>
                  <a:pt x="199662" y="44250"/>
                </a:lnTo>
                <a:lnTo>
                  <a:pt x="161487" y="67659"/>
                </a:lnTo>
                <a:lnTo>
                  <a:pt x="126493" y="95294"/>
                </a:lnTo>
                <a:lnTo>
                  <a:pt x="95031" y="126799"/>
                </a:lnTo>
                <a:lnTo>
                  <a:pt x="67451" y="161820"/>
                </a:lnTo>
                <a:lnTo>
                  <a:pt x="44100" y="199999"/>
                </a:lnTo>
                <a:lnTo>
                  <a:pt x="25331" y="240982"/>
                </a:lnTo>
                <a:lnTo>
                  <a:pt x="11491" y="284411"/>
                </a:lnTo>
                <a:lnTo>
                  <a:pt x="2931" y="329933"/>
                </a:lnTo>
                <a:lnTo>
                  <a:pt x="0" y="377189"/>
                </a:lnTo>
                <a:lnTo>
                  <a:pt x="2931" y="424596"/>
                </a:lnTo>
                <a:lnTo>
                  <a:pt x="11491" y="470219"/>
                </a:lnTo>
                <a:lnTo>
                  <a:pt x="25331" y="513710"/>
                </a:lnTo>
                <a:lnTo>
                  <a:pt x="44100" y="554717"/>
                </a:lnTo>
                <a:lnTo>
                  <a:pt x="67451" y="592892"/>
                </a:lnTo>
                <a:lnTo>
                  <a:pt x="95031" y="627886"/>
                </a:lnTo>
                <a:lnTo>
                  <a:pt x="126493" y="659348"/>
                </a:lnTo>
                <a:lnTo>
                  <a:pt x="161487" y="686928"/>
                </a:lnTo>
                <a:lnTo>
                  <a:pt x="199662" y="710279"/>
                </a:lnTo>
                <a:lnTo>
                  <a:pt x="240669" y="729048"/>
                </a:lnTo>
                <a:lnTo>
                  <a:pt x="284160" y="742888"/>
                </a:lnTo>
                <a:lnTo>
                  <a:pt x="329783" y="751448"/>
                </a:lnTo>
                <a:lnTo>
                  <a:pt x="377190" y="754379"/>
                </a:lnTo>
                <a:lnTo>
                  <a:pt x="424446" y="751448"/>
                </a:lnTo>
                <a:lnTo>
                  <a:pt x="469968" y="742888"/>
                </a:lnTo>
                <a:lnTo>
                  <a:pt x="513397" y="729048"/>
                </a:lnTo>
                <a:lnTo>
                  <a:pt x="554380" y="710279"/>
                </a:lnTo>
                <a:lnTo>
                  <a:pt x="592559" y="686928"/>
                </a:lnTo>
                <a:lnTo>
                  <a:pt x="627580" y="659348"/>
                </a:lnTo>
                <a:lnTo>
                  <a:pt x="659085" y="627886"/>
                </a:lnTo>
                <a:lnTo>
                  <a:pt x="686720" y="592892"/>
                </a:lnTo>
                <a:lnTo>
                  <a:pt x="710129" y="554717"/>
                </a:lnTo>
                <a:lnTo>
                  <a:pt x="728955" y="513710"/>
                </a:lnTo>
                <a:lnTo>
                  <a:pt x="742842" y="470219"/>
                </a:lnTo>
                <a:lnTo>
                  <a:pt x="751436" y="424596"/>
                </a:lnTo>
                <a:lnTo>
                  <a:pt x="754380" y="377189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4173" y="5682996"/>
            <a:ext cx="786765" cy="784860"/>
          </a:xfrm>
          <a:custGeom>
            <a:avLst/>
            <a:gdLst/>
            <a:ahLst/>
            <a:cxnLst/>
            <a:rect l="l" t="t" r="r" b="b"/>
            <a:pathLst>
              <a:path w="786765" h="784860">
                <a:moveTo>
                  <a:pt x="786384" y="392430"/>
                </a:moveTo>
                <a:lnTo>
                  <a:pt x="784098" y="352044"/>
                </a:lnTo>
                <a:lnTo>
                  <a:pt x="770477" y="282969"/>
                </a:lnTo>
                <a:lnTo>
                  <a:pt x="753607" y="236496"/>
                </a:lnTo>
                <a:lnTo>
                  <a:pt x="731566" y="193155"/>
                </a:lnTo>
                <a:lnTo>
                  <a:pt x="704720" y="153286"/>
                </a:lnTo>
                <a:lnTo>
                  <a:pt x="673436" y="117229"/>
                </a:lnTo>
                <a:lnTo>
                  <a:pt x="638079" y="85324"/>
                </a:lnTo>
                <a:lnTo>
                  <a:pt x="599014" y="57912"/>
                </a:lnTo>
                <a:lnTo>
                  <a:pt x="556609" y="35333"/>
                </a:lnTo>
                <a:lnTo>
                  <a:pt x="511228" y="17927"/>
                </a:lnTo>
                <a:lnTo>
                  <a:pt x="463238" y="6036"/>
                </a:lnTo>
                <a:lnTo>
                  <a:pt x="413766" y="91"/>
                </a:lnTo>
                <a:lnTo>
                  <a:pt x="372617" y="0"/>
                </a:lnTo>
                <a:lnTo>
                  <a:pt x="322786" y="5905"/>
                </a:lnTo>
                <a:lnTo>
                  <a:pt x="274971" y="17809"/>
                </a:lnTo>
                <a:lnTo>
                  <a:pt x="229594" y="35337"/>
                </a:lnTo>
                <a:lnTo>
                  <a:pt x="187071" y="58113"/>
                </a:lnTo>
                <a:lnTo>
                  <a:pt x="147823" y="85763"/>
                </a:lnTo>
                <a:lnTo>
                  <a:pt x="112269" y="117911"/>
                </a:lnTo>
                <a:lnTo>
                  <a:pt x="80828" y="154181"/>
                </a:lnTo>
                <a:lnTo>
                  <a:pt x="53919" y="194200"/>
                </a:lnTo>
                <a:lnTo>
                  <a:pt x="31960" y="237592"/>
                </a:lnTo>
                <a:lnTo>
                  <a:pt x="15371" y="283981"/>
                </a:lnTo>
                <a:lnTo>
                  <a:pt x="4571" y="332994"/>
                </a:lnTo>
                <a:lnTo>
                  <a:pt x="761" y="372618"/>
                </a:lnTo>
                <a:lnTo>
                  <a:pt x="0" y="393192"/>
                </a:lnTo>
                <a:lnTo>
                  <a:pt x="762" y="413004"/>
                </a:lnTo>
                <a:lnTo>
                  <a:pt x="4572" y="452628"/>
                </a:lnTo>
                <a:lnTo>
                  <a:pt x="20843" y="518504"/>
                </a:lnTo>
                <a:lnTo>
                  <a:pt x="32004" y="545984"/>
                </a:lnTo>
                <a:lnTo>
                  <a:pt x="32004" y="373380"/>
                </a:lnTo>
                <a:lnTo>
                  <a:pt x="33528" y="355092"/>
                </a:lnTo>
                <a:lnTo>
                  <a:pt x="46143" y="290873"/>
                </a:lnTo>
                <a:lnTo>
                  <a:pt x="62284" y="246739"/>
                </a:lnTo>
                <a:lnTo>
                  <a:pt x="83777" y="205566"/>
                </a:lnTo>
                <a:lnTo>
                  <a:pt x="110162" y="167757"/>
                </a:lnTo>
                <a:lnTo>
                  <a:pt x="140978" y="133718"/>
                </a:lnTo>
                <a:lnTo>
                  <a:pt x="175767" y="103852"/>
                </a:lnTo>
                <a:lnTo>
                  <a:pt x="214068" y="78562"/>
                </a:lnTo>
                <a:lnTo>
                  <a:pt x="255420" y="58252"/>
                </a:lnTo>
                <a:lnTo>
                  <a:pt x="299365" y="43326"/>
                </a:lnTo>
                <a:lnTo>
                  <a:pt x="345442" y="34188"/>
                </a:lnTo>
                <a:lnTo>
                  <a:pt x="393192" y="31242"/>
                </a:lnTo>
                <a:lnTo>
                  <a:pt x="413766" y="32067"/>
                </a:lnTo>
                <a:lnTo>
                  <a:pt x="480467" y="41671"/>
                </a:lnTo>
                <a:lnTo>
                  <a:pt x="527770" y="57062"/>
                </a:lnTo>
                <a:lnTo>
                  <a:pt x="571952" y="78457"/>
                </a:lnTo>
                <a:lnTo>
                  <a:pt x="612524" y="105374"/>
                </a:lnTo>
                <a:lnTo>
                  <a:pt x="649000" y="137331"/>
                </a:lnTo>
                <a:lnTo>
                  <a:pt x="680890" y="173846"/>
                </a:lnTo>
                <a:lnTo>
                  <a:pt x="707709" y="214438"/>
                </a:lnTo>
                <a:lnTo>
                  <a:pt x="728968" y="258625"/>
                </a:lnTo>
                <a:lnTo>
                  <a:pt x="744179" y="305924"/>
                </a:lnTo>
                <a:lnTo>
                  <a:pt x="752856" y="355854"/>
                </a:lnTo>
                <a:lnTo>
                  <a:pt x="754380" y="374142"/>
                </a:lnTo>
                <a:lnTo>
                  <a:pt x="754380" y="545983"/>
                </a:lnTo>
                <a:lnTo>
                  <a:pt x="768126" y="510049"/>
                </a:lnTo>
                <a:lnTo>
                  <a:pt x="779884" y="462139"/>
                </a:lnTo>
                <a:lnTo>
                  <a:pt x="785622" y="412242"/>
                </a:lnTo>
                <a:lnTo>
                  <a:pt x="786384" y="392430"/>
                </a:lnTo>
                <a:close/>
              </a:path>
              <a:path w="786765" h="784860">
                <a:moveTo>
                  <a:pt x="754380" y="545983"/>
                </a:moveTo>
                <a:lnTo>
                  <a:pt x="754380" y="411480"/>
                </a:lnTo>
                <a:lnTo>
                  <a:pt x="748435" y="454971"/>
                </a:lnTo>
                <a:lnTo>
                  <a:pt x="738757" y="495564"/>
                </a:lnTo>
                <a:lnTo>
                  <a:pt x="725612" y="533244"/>
                </a:lnTo>
                <a:lnTo>
                  <a:pt x="709264" y="567998"/>
                </a:lnTo>
                <a:lnTo>
                  <a:pt x="668023" y="628676"/>
                </a:lnTo>
                <a:lnTo>
                  <a:pt x="617156" y="677492"/>
                </a:lnTo>
                <a:lnTo>
                  <a:pt x="558786" y="714341"/>
                </a:lnTo>
                <a:lnTo>
                  <a:pt x="495035" y="739116"/>
                </a:lnTo>
                <a:lnTo>
                  <a:pt x="428026" y="751712"/>
                </a:lnTo>
                <a:lnTo>
                  <a:pt x="393962" y="753410"/>
                </a:lnTo>
                <a:lnTo>
                  <a:pt x="359880" y="752024"/>
                </a:lnTo>
                <a:lnTo>
                  <a:pt x="292720" y="739944"/>
                </a:lnTo>
                <a:lnTo>
                  <a:pt x="228669" y="715368"/>
                </a:lnTo>
                <a:lnTo>
                  <a:pt x="169849" y="678189"/>
                </a:lnTo>
                <a:lnTo>
                  <a:pt x="118382" y="628303"/>
                </a:lnTo>
                <a:lnTo>
                  <a:pt x="76391" y="565602"/>
                </a:lnTo>
                <a:lnTo>
                  <a:pt x="59612" y="529414"/>
                </a:lnTo>
                <a:lnTo>
                  <a:pt x="45998" y="489982"/>
                </a:lnTo>
                <a:lnTo>
                  <a:pt x="35814" y="447294"/>
                </a:lnTo>
                <a:lnTo>
                  <a:pt x="32004" y="410718"/>
                </a:lnTo>
                <a:lnTo>
                  <a:pt x="32004" y="545984"/>
                </a:lnTo>
                <a:lnTo>
                  <a:pt x="60986" y="602622"/>
                </a:lnTo>
                <a:lnTo>
                  <a:pt x="87869" y="640029"/>
                </a:lnTo>
                <a:lnTo>
                  <a:pt x="118763" y="673901"/>
                </a:lnTo>
                <a:lnTo>
                  <a:pt x="153266" y="703916"/>
                </a:lnTo>
                <a:lnTo>
                  <a:pt x="190981" y="729749"/>
                </a:lnTo>
                <a:lnTo>
                  <a:pt x="231509" y="751078"/>
                </a:lnTo>
                <a:lnTo>
                  <a:pt x="274450" y="767576"/>
                </a:lnTo>
                <a:lnTo>
                  <a:pt x="319406" y="778922"/>
                </a:lnTo>
                <a:lnTo>
                  <a:pt x="365978" y="784791"/>
                </a:lnTo>
                <a:lnTo>
                  <a:pt x="413766" y="784860"/>
                </a:lnTo>
                <a:lnTo>
                  <a:pt x="433578" y="783336"/>
                </a:lnTo>
                <a:lnTo>
                  <a:pt x="502419" y="770319"/>
                </a:lnTo>
                <a:lnTo>
                  <a:pt x="548811" y="753744"/>
                </a:lnTo>
                <a:lnTo>
                  <a:pt x="592189" y="731752"/>
                </a:lnTo>
                <a:lnTo>
                  <a:pt x="632179" y="704772"/>
                </a:lnTo>
                <a:lnTo>
                  <a:pt x="668403" y="673232"/>
                </a:lnTo>
                <a:lnTo>
                  <a:pt x="700485" y="637561"/>
                </a:lnTo>
                <a:lnTo>
                  <a:pt x="728051" y="598188"/>
                </a:lnTo>
                <a:lnTo>
                  <a:pt x="750723" y="555541"/>
                </a:lnTo>
                <a:lnTo>
                  <a:pt x="754380" y="545983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3638" y="6607302"/>
            <a:ext cx="144399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alibri"/>
                <a:cs typeface="Calibri"/>
              </a:rPr>
              <a:t>Directed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Edge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9225" y="5335638"/>
            <a:ext cx="1888489" cy="1233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sz="1950" spc="5" dirty="0">
                <a:latin typeface="Calibri"/>
                <a:cs typeface="Calibri"/>
              </a:rPr>
              <a:t>Undirected </a:t>
            </a:r>
            <a:r>
              <a:rPr sz="1950" spc="-5" dirty="0">
                <a:latin typeface="Calibri"/>
                <a:cs typeface="Calibri"/>
              </a:rPr>
              <a:t>Edge  </a:t>
            </a:r>
            <a:r>
              <a:rPr sz="1950" spc="10" dirty="0">
                <a:latin typeface="Calibri"/>
                <a:cs typeface="Calibri"/>
              </a:rPr>
              <a:t>Thus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0 </a:t>
            </a:r>
            <a:r>
              <a:rPr sz="1950" spc="10" dirty="0">
                <a:latin typeface="Calibri"/>
                <a:cs typeface="Calibri"/>
              </a:rPr>
              <a:t>and 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3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5" dirty="0">
                <a:latin typeface="Calibri"/>
                <a:cs typeface="Calibri"/>
              </a:rPr>
              <a:t>called  “adjacent”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2571" y="4701540"/>
            <a:ext cx="15303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alibri"/>
                <a:cs typeface="Calibri"/>
              </a:rPr>
              <a:t>7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03839" y="4151376"/>
            <a:ext cx="2758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5" dirty="0">
                <a:latin typeface="Calibri"/>
                <a:cs typeface="Calibri"/>
              </a:rPr>
              <a:t>Weighted </a:t>
            </a:r>
            <a:r>
              <a:rPr sz="1950" spc="5" dirty="0">
                <a:latin typeface="Calibri"/>
                <a:cs typeface="Calibri"/>
              </a:rPr>
              <a:t>Undirected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Edge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1434" y="5786373"/>
            <a:ext cx="3919854" cy="122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579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85"/>
              </a:spcBef>
            </a:pPr>
            <a:r>
              <a:rPr sz="1950" spc="15" dirty="0">
                <a:latin typeface="Calibri"/>
                <a:cs typeface="Calibri"/>
              </a:rPr>
              <a:t>A </a:t>
            </a:r>
            <a:r>
              <a:rPr sz="1950" dirty="0">
                <a:latin typeface="Calibri"/>
                <a:cs typeface="Calibri"/>
              </a:rPr>
              <a:t>vertex, </a:t>
            </a:r>
            <a:r>
              <a:rPr sz="1950" spc="5" dirty="0">
                <a:latin typeface="Calibri"/>
                <a:cs typeface="Calibri"/>
              </a:rPr>
              <a:t>usually labeled from </a:t>
            </a:r>
            <a:r>
              <a:rPr sz="1950" spc="15" dirty="0">
                <a:latin typeface="Calibri"/>
                <a:cs typeface="Calibri"/>
              </a:rPr>
              <a:t>0 </a:t>
            </a:r>
            <a:r>
              <a:rPr sz="1950" dirty="0">
                <a:latin typeface="Calibri"/>
                <a:cs typeface="Calibri"/>
              </a:rPr>
              <a:t>to</a:t>
            </a:r>
            <a:r>
              <a:rPr sz="1950" spc="10" dirty="0">
                <a:latin typeface="Calibri"/>
                <a:cs typeface="Calibri"/>
              </a:rPr>
              <a:t> V‐1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2497" y="2217419"/>
            <a:ext cx="2356866" cy="2356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6170">
              <a:lnSpc>
                <a:spcPct val="100000"/>
              </a:lnSpc>
            </a:pPr>
            <a:r>
              <a:rPr spc="-10" dirty="0"/>
              <a:t>Social</a:t>
            </a:r>
            <a:r>
              <a:rPr spc="-4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4" name="object 4"/>
          <p:cNvSpPr/>
          <p:nvPr/>
        </p:nvSpPr>
        <p:spPr>
          <a:xfrm>
            <a:off x="432054" y="2449474"/>
            <a:ext cx="6501384" cy="4980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7926" y="5467350"/>
            <a:ext cx="2045970" cy="1596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906778"/>
            <a:ext cx="4149090" cy="464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84250" indent="-635">
              <a:lnSpc>
                <a:spcPts val="3320"/>
              </a:lnSpc>
            </a:pPr>
            <a:r>
              <a:rPr sz="3050" dirty="0">
                <a:latin typeface="Calibri"/>
                <a:cs typeface="Calibri"/>
              </a:rPr>
              <a:t>More </a:t>
            </a:r>
            <a:r>
              <a:rPr sz="3050" spc="5" dirty="0">
                <a:latin typeface="Calibri"/>
                <a:cs typeface="Calibri"/>
              </a:rPr>
              <a:t>terminologies  </a:t>
            </a:r>
            <a:r>
              <a:rPr sz="3050" spc="10" dirty="0">
                <a:latin typeface="Calibri"/>
                <a:cs typeface="Calibri"/>
              </a:rPr>
              <a:t>(simple</a:t>
            </a:r>
            <a:r>
              <a:rPr sz="3050" spc="-70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graph):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Sparse/Dense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Sparse </a:t>
            </a:r>
            <a:r>
              <a:rPr sz="2200" dirty="0">
                <a:latin typeface="Calibri"/>
                <a:cs typeface="Calibri"/>
              </a:rPr>
              <a:t>= not so </a:t>
            </a:r>
            <a:r>
              <a:rPr sz="2200" spc="-15" dirty="0">
                <a:latin typeface="Calibri"/>
                <a:cs typeface="Calibri"/>
              </a:rPr>
              <a:t>many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Dense = </a:t>
            </a:r>
            <a:r>
              <a:rPr sz="2200" spc="-15" dirty="0">
                <a:latin typeface="Calibri"/>
                <a:cs typeface="Calibri"/>
              </a:rPr>
              <a:t>many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829944" lvl="1" indent="-31496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No guideline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“how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many”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Complete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Graph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ts val="2510"/>
              </a:lnSpc>
              <a:spcBef>
                <a:spcPts val="30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Simple </a:t>
            </a:r>
            <a:r>
              <a:rPr sz="2200" spc="-10" dirty="0">
                <a:latin typeface="Calibri"/>
                <a:cs typeface="Calibri"/>
              </a:rPr>
              <a:t>graph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N </a:t>
            </a:r>
            <a:r>
              <a:rPr sz="2200" spc="-5" dirty="0">
                <a:latin typeface="Calibri"/>
                <a:cs typeface="Calibri"/>
              </a:rPr>
              <a:t>vertices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175" spc="7" baseline="-21072" dirty="0">
                <a:latin typeface="Calibri"/>
                <a:cs typeface="Calibri"/>
              </a:rPr>
              <a:t>N</a:t>
            </a:r>
            <a:r>
              <a:rPr sz="2200" spc="5" dirty="0">
                <a:latin typeface="Calibri"/>
                <a:cs typeface="Calibri"/>
              </a:rPr>
              <a:t>C</a:t>
            </a:r>
            <a:r>
              <a:rPr sz="2175" spc="7" baseline="-21072" dirty="0">
                <a:latin typeface="Calibri"/>
                <a:cs typeface="Calibri"/>
              </a:rPr>
              <a:t>2</a:t>
            </a:r>
            <a:r>
              <a:rPr sz="2175" spc="135" baseline="-21072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0" dirty="0">
                <a:latin typeface="Calibri"/>
                <a:cs typeface="Calibri"/>
              </a:rPr>
              <a:t>In/Out </a:t>
            </a:r>
            <a:r>
              <a:rPr sz="2650" spc="-15" dirty="0">
                <a:latin typeface="Calibri"/>
                <a:cs typeface="Calibri"/>
              </a:rPr>
              <a:t>Degree </a:t>
            </a:r>
            <a:r>
              <a:rPr sz="2650" spc="-10" dirty="0">
                <a:latin typeface="Calibri"/>
                <a:cs typeface="Calibri"/>
              </a:rPr>
              <a:t>of 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4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vertex</a:t>
            </a:r>
            <a:endParaRPr sz="2650">
              <a:latin typeface="Calibri"/>
              <a:cs typeface="Calibri"/>
            </a:endParaRPr>
          </a:p>
          <a:p>
            <a:pPr marL="829944" marR="589280" lvl="1" indent="-314325">
              <a:lnSpc>
                <a:spcPts val="2380"/>
              </a:lnSpc>
              <a:spcBef>
                <a:spcPts val="58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Number of </a:t>
            </a:r>
            <a:r>
              <a:rPr sz="2200" spc="-10" dirty="0">
                <a:latin typeface="Calibri"/>
                <a:cs typeface="Calibri"/>
              </a:rPr>
              <a:t>in/out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  </a:t>
            </a:r>
            <a:r>
              <a:rPr sz="2200" spc="-10" dirty="0">
                <a:latin typeface="Calibri"/>
                <a:cs typeface="Calibri"/>
              </a:rPr>
              <a:t>from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vertex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4628" y="1901189"/>
            <a:ext cx="3292602" cy="5474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0693" y="3511296"/>
            <a:ext cx="514350" cy="598170"/>
          </a:xfrm>
          <a:custGeom>
            <a:avLst/>
            <a:gdLst/>
            <a:ahLst/>
            <a:cxnLst/>
            <a:rect l="l" t="t" r="r" b="b"/>
            <a:pathLst>
              <a:path w="514350" h="598170">
                <a:moveTo>
                  <a:pt x="514032" y="762"/>
                </a:moveTo>
                <a:lnTo>
                  <a:pt x="498792" y="0"/>
                </a:lnTo>
                <a:lnTo>
                  <a:pt x="451929" y="487"/>
                </a:lnTo>
                <a:lnTo>
                  <a:pt x="406576" y="5295"/>
                </a:lnTo>
                <a:lnTo>
                  <a:pt x="362871" y="14208"/>
                </a:lnTo>
                <a:lnTo>
                  <a:pt x="320955" y="27012"/>
                </a:lnTo>
                <a:lnTo>
                  <a:pt x="280967" y="43491"/>
                </a:lnTo>
                <a:lnTo>
                  <a:pt x="243046" y="63429"/>
                </a:lnTo>
                <a:lnTo>
                  <a:pt x="207332" y="86611"/>
                </a:lnTo>
                <a:lnTo>
                  <a:pt x="173965" y="112822"/>
                </a:lnTo>
                <a:lnTo>
                  <a:pt x="143083" y="141846"/>
                </a:lnTo>
                <a:lnTo>
                  <a:pt x="114825" y="173469"/>
                </a:lnTo>
                <a:lnTo>
                  <a:pt x="89333" y="207474"/>
                </a:lnTo>
                <a:lnTo>
                  <a:pt x="66744" y="243647"/>
                </a:lnTo>
                <a:lnTo>
                  <a:pt x="47198" y="281772"/>
                </a:lnTo>
                <a:lnTo>
                  <a:pt x="30836" y="321633"/>
                </a:lnTo>
                <a:lnTo>
                  <a:pt x="17795" y="363016"/>
                </a:lnTo>
                <a:lnTo>
                  <a:pt x="8216" y="405705"/>
                </a:lnTo>
                <a:lnTo>
                  <a:pt x="2237" y="449485"/>
                </a:lnTo>
                <a:lnTo>
                  <a:pt x="0" y="494140"/>
                </a:lnTo>
                <a:lnTo>
                  <a:pt x="1641" y="539456"/>
                </a:lnTo>
                <a:lnTo>
                  <a:pt x="7302" y="585216"/>
                </a:lnTo>
                <a:lnTo>
                  <a:pt x="9588" y="598170"/>
                </a:lnTo>
                <a:lnTo>
                  <a:pt x="10550" y="597963"/>
                </a:lnTo>
                <a:lnTo>
                  <a:pt x="10550" y="490288"/>
                </a:lnTo>
                <a:lnTo>
                  <a:pt x="13244" y="444482"/>
                </a:lnTo>
                <a:lnTo>
                  <a:pt x="19993" y="399610"/>
                </a:lnTo>
                <a:lnTo>
                  <a:pt x="30635" y="355925"/>
                </a:lnTo>
                <a:lnTo>
                  <a:pt x="45008" y="313680"/>
                </a:lnTo>
                <a:lnTo>
                  <a:pt x="62952" y="273128"/>
                </a:lnTo>
                <a:lnTo>
                  <a:pt x="84306" y="234523"/>
                </a:lnTo>
                <a:lnTo>
                  <a:pt x="108906" y="198117"/>
                </a:lnTo>
                <a:lnTo>
                  <a:pt x="136593" y="164163"/>
                </a:lnTo>
                <a:lnTo>
                  <a:pt x="167205" y="132914"/>
                </a:lnTo>
                <a:lnTo>
                  <a:pt x="200580" y="104623"/>
                </a:lnTo>
                <a:lnTo>
                  <a:pt x="236558" y="79543"/>
                </a:lnTo>
                <a:lnTo>
                  <a:pt x="274976" y="57928"/>
                </a:lnTo>
                <a:lnTo>
                  <a:pt x="315674" y="40029"/>
                </a:lnTo>
                <a:lnTo>
                  <a:pt x="358489" y="26101"/>
                </a:lnTo>
                <a:lnTo>
                  <a:pt x="403262" y="16396"/>
                </a:lnTo>
                <a:lnTo>
                  <a:pt x="449829" y="11167"/>
                </a:lnTo>
                <a:lnTo>
                  <a:pt x="498030" y="10668"/>
                </a:lnTo>
                <a:lnTo>
                  <a:pt x="513270" y="11430"/>
                </a:lnTo>
                <a:lnTo>
                  <a:pt x="514032" y="762"/>
                </a:lnTo>
                <a:close/>
              </a:path>
              <a:path w="514350" h="598170">
                <a:moveTo>
                  <a:pt x="20256" y="595884"/>
                </a:moveTo>
                <a:lnTo>
                  <a:pt x="17970" y="583692"/>
                </a:lnTo>
                <a:lnTo>
                  <a:pt x="12072" y="536776"/>
                </a:lnTo>
                <a:lnTo>
                  <a:pt x="10550" y="490288"/>
                </a:lnTo>
                <a:lnTo>
                  <a:pt x="10550" y="597963"/>
                </a:lnTo>
                <a:lnTo>
                  <a:pt x="20256" y="5958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06993" y="2419350"/>
            <a:ext cx="1697989" cy="3790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1950" dirty="0">
                <a:latin typeface="Calibri"/>
                <a:cs typeface="Calibri"/>
              </a:rPr>
              <a:t>Sparse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550">
              <a:latin typeface="Times New Roman"/>
              <a:cs typeface="Times New Roman"/>
            </a:endParaRPr>
          </a:p>
          <a:p>
            <a:pPr marL="211454" marR="21590">
              <a:lnSpc>
                <a:spcPct val="101499"/>
              </a:lnSpc>
            </a:pPr>
            <a:r>
              <a:rPr sz="1950" dirty="0">
                <a:latin typeface="Calibri"/>
                <a:cs typeface="Calibri"/>
              </a:rPr>
              <a:t>In/out </a:t>
            </a:r>
            <a:r>
              <a:rPr sz="1950" spc="5" dirty="0">
                <a:latin typeface="Calibri"/>
                <a:cs typeface="Calibri"/>
              </a:rPr>
              <a:t>degree 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5 =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3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10" dirty="0">
                <a:latin typeface="Calibri"/>
                <a:cs typeface="Calibri"/>
              </a:rPr>
              <a:t>Dense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01499"/>
              </a:lnSpc>
            </a:pPr>
            <a:r>
              <a:rPr sz="1950" spc="5" dirty="0">
                <a:latin typeface="Calibri"/>
                <a:cs typeface="Calibri"/>
              </a:rPr>
              <a:t>Complete </a:t>
            </a:r>
            <a:r>
              <a:rPr sz="1950" dirty="0">
                <a:latin typeface="Calibri"/>
                <a:cs typeface="Calibri"/>
              </a:rPr>
              <a:t>Graph  </a:t>
            </a:r>
            <a:r>
              <a:rPr sz="1950" spc="15" dirty="0">
                <a:latin typeface="Calibri"/>
                <a:cs typeface="Calibri"/>
              </a:rPr>
              <a:t>7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vertices,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baseline="-21367" dirty="0">
                <a:latin typeface="Calibri"/>
                <a:cs typeface="Calibri"/>
              </a:rPr>
              <a:t>7</a:t>
            </a:r>
            <a:r>
              <a:rPr sz="1950" spc="10" dirty="0">
                <a:latin typeface="Calibri"/>
                <a:cs typeface="Calibri"/>
              </a:rPr>
              <a:t>C</a:t>
            </a:r>
            <a:r>
              <a:rPr sz="1950" spc="15" baseline="-21367" dirty="0">
                <a:latin typeface="Calibri"/>
                <a:cs typeface="Calibri"/>
              </a:rPr>
              <a:t>2 </a:t>
            </a:r>
            <a:r>
              <a:rPr sz="1950" spc="15" dirty="0">
                <a:latin typeface="Calibri"/>
                <a:cs typeface="Calibri"/>
              </a:rPr>
              <a:t>= </a:t>
            </a:r>
            <a:r>
              <a:rPr sz="1950" spc="10" dirty="0">
                <a:latin typeface="Calibri"/>
                <a:cs typeface="Calibri"/>
              </a:rPr>
              <a:t>21</a:t>
            </a:r>
            <a:r>
              <a:rPr sz="1950" spc="8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edges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4760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(3)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pc="-70" dirty="0"/>
              <a:t>Yet </a:t>
            </a:r>
            <a:r>
              <a:rPr dirty="0"/>
              <a:t>more </a:t>
            </a:r>
            <a:r>
              <a:rPr spc="5" dirty="0"/>
              <a:t>terminologies </a:t>
            </a:r>
            <a:r>
              <a:rPr spc="-5" dirty="0"/>
              <a:t>(example </a:t>
            </a:r>
            <a:r>
              <a:rPr spc="10" dirty="0"/>
              <a:t>in the </a:t>
            </a:r>
            <a:r>
              <a:rPr dirty="0"/>
              <a:t>next</a:t>
            </a:r>
            <a:r>
              <a:rPr spc="100" dirty="0"/>
              <a:t> </a:t>
            </a:r>
            <a:r>
              <a:rPr spc="5" dirty="0"/>
              <a:t>slide):</a:t>
            </a: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10" dirty="0"/>
              <a:t>(Simple)</a:t>
            </a:r>
            <a:r>
              <a:rPr sz="2650" spc="-80" dirty="0"/>
              <a:t> </a:t>
            </a:r>
            <a:r>
              <a:rPr sz="2650" spc="-30" dirty="0"/>
              <a:t>Path</a:t>
            </a:r>
            <a:endParaRPr sz="2650"/>
          </a:p>
          <a:p>
            <a:pPr marL="941705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942340" algn="l"/>
              </a:tabLst>
            </a:pPr>
            <a:r>
              <a:rPr sz="2200" dirty="0">
                <a:latin typeface="Calibri"/>
                <a:cs typeface="Calibri"/>
              </a:rPr>
              <a:t>Sequence of </a:t>
            </a:r>
            <a:r>
              <a:rPr sz="2200" spc="-5" dirty="0">
                <a:latin typeface="Calibri"/>
                <a:cs typeface="Calibri"/>
              </a:rPr>
              <a:t>vertices adjacent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each other</a:t>
            </a:r>
            <a:endParaRPr sz="2200">
              <a:latin typeface="Calibri"/>
              <a:cs typeface="Calibri"/>
            </a:endParaRPr>
          </a:p>
          <a:p>
            <a:pPr marL="941705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5" dirty="0">
                <a:latin typeface="Calibri"/>
                <a:cs typeface="Calibri"/>
              </a:rPr>
              <a:t>Simple </a:t>
            </a:r>
            <a:r>
              <a:rPr sz="2200" dirty="0">
                <a:latin typeface="Calibri"/>
                <a:cs typeface="Calibri"/>
              </a:rPr>
              <a:t>= no </a:t>
            </a:r>
            <a:r>
              <a:rPr sz="2200" spc="-10" dirty="0">
                <a:latin typeface="Calibri"/>
                <a:cs typeface="Calibri"/>
              </a:rPr>
              <a:t>repeated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vertex</a:t>
            </a:r>
            <a:endParaRPr sz="2200">
              <a:latin typeface="Calibri"/>
              <a:cs typeface="Calibri"/>
            </a:endParaRPr>
          </a:p>
          <a:p>
            <a:pPr marL="501650" indent="-3771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30" dirty="0"/>
              <a:t>Path</a:t>
            </a:r>
            <a:r>
              <a:rPr sz="2650" spc="-100" dirty="0"/>
              <a:t> </a:t>
            </a:r>
            <a:r>
              <a:rPr sz="2650" spc="-15" dirty="0"/>
              <a:t>Length/Cost</a:t>
            </a:r>
            <a:endParaRPr sz="2650"/>
          </a:p>
          <a:p>
            <a:pPr marL="941705" lvl="1" indent="-31432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unweighted graph, </a:t>
            </a:r>
            <a:r>
              <a:rPr sz="2200" spc="-5" dirty="0">
                <a:latin typeface="Calibri"/>
                <a:cs typeface="Calibri"/>
              </a:rPr>
              <a:t>usually </a:t>
            </a:r>
            <a:r>
              <a:rPr sz="2200" dirty="0">
                <a:latin typeface="Calibri"/>
                <a:cs typeface="Calibri"/>
              </a:rPr>
              <a:t>number of </a:t>
            </a:r>
            <a:r>
              <a:rPr sz="2200" spc="-5" dirty="0">
                <a:latin typeface="Calibri"/>
                <a:cs typeface="Calibri"/>
              </a:rPr>
              <a:t>edges in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941705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weighted graph, </a:t>
            </a:r>
            <a:r>
              <a:rPr sz="2200" spc="-5" dirty="0">
                <a:latin typeface="Calibri"/>
                <a:cs typeface="Calibri"/>
              </a:rPr>
              <a:t>usually </a:t>
            </a:r>
            <a:r>
              <a:rPr sz="2200" dirty="0">
                <a:latin typeface="Calibri"/>
                <a:cs typeface="Calibri"/>
              </a:rPr>
              <a:t>sum of </a:t>
            </a:r>
            <a:r>
              <a:rPr sz="2200" spc="-5" dirty="0">
                <a:latin typeface="Calibri"/>
                <a:cs typeface="Calibri"/>
              </a:rPr>
              <a:t>edge </a:t>
            </a:r>
            <a:r>
              <a:rPr sz="2200" spc="-10" dirty="0">
                <a:latin typeface="Calibri"/>
                <a:cs typeface="Calibri"/>
              </a:rPr>
              <a:t>weight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00" spc="10" dirty="0"/>
              <a:t>(Simple)</a:t>
            </a:r>
            <a:r>
              <a:rPr sz="2600" spc="-60" dirty="0"/>
              <a:t> </a:t>
            </a:r>
            <a:r>
              <a:rPr sz="2600" spc="5" dirty="0"/>
              <a:t>Cycle</a:t>
            </a:r>
            <a:endParaRPr sz="2600"/>
          </a:p>
          <a:p>
            <a:pPr marL="941705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20" dirty="0">
                <a:latin typeface="Calibri"/>
                <a:cs typeface="Calibri"/>
              </a:rPr>
              <a:t>Path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starts </a:t>
            </a:r>
            <a:r>
              <a:rPr sz="2200" dirty="0">
                <a:latin typeface="Calibri"/>
                <a:cs typeface="Calibri"/>
              </a:rPr>
              <a:t>and ends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the same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vertex</a:t>
            </a:r>
            <a:endParaRPr sz="2200">
              <a:latin typeface="Calibri"/>
              <a:cs typeface="Calibri"/>
            </a:endParaRPr>
          </a:p>
          <a:p>
            <a:pPr marL="941705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942340" algn="l"/>
              </a:tabLst>
            </a:pPr>
            <a:r>
              <a:rPr sz="2200" dirty="0">
                <a:latin typeface="Calibri"/>
                <a:cs typeface="Calibri"/>
              </a:rPr>
              <a:t>With no </a:t>
            </a:r>
            <a:r>
              <a:rPr sz="2200" spc="-10" dirty="0">
                <a:latin typeface="Calibri"/>
                <a:cs typeface="Calibri"/>
              </a:rPr>
              <a:t>repeated </a:t>
            </a:r>
            <a:r>
              <a:rPr sz="2200" spc="-15" dirty="0">
                <a:latin typeface="Calibri"/>
                <a:cs typeface="Calibri"/>
              </a:rPr>
              <a:t>vertex </a:t>
            </a:r>
            <a:r>
              <a:rPr sz="2200" spc="-20" dirty="0">
                <a:latin typeface="Calibri"/>
                <a:cs typeface="Calibri"/>
              </a:rPr>
              <a:t>except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start/end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9219" y="1269491"/>
            <a:ext cx="7694676" cy="6239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3270" y="392938"/>
            <a:ext cx="5992495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5" dirty="0"/>
              <a:t>Transportation</a:t>
            </a:r>
            <a:r>
              <a:rPr spc="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4" name="object 4"/>
          <p:cNvSpPr/>
          <p:nvPr/>
        </p:nvSpPr>
        <p:spPr>
          <a:xfrm>
            <a:off x="3113532" y="4769358"/>
            <a:ext cx="1614805" cy="1624965"/>
          </a:xfrm>
          <a:custGeom>
            <a:avLst/>
            <a:gdLst/>
            <a:ahLst/>
            <a:cxnLst/>
            <a:rect l="l" t="t" r="r" b="b"/>
            <a:pathLst>
              <a:path w="1614804" h="1624964">
                <a:moveTo>
                  <a:pt x="1614678" y="1418844"/>
                </a:moveTo>
                <a:lnTo>
                  <a:pt x="1614678" y="1409700"/>
                </a:lnTo>
                <a:lnTo>
                  <a:pt x="216408" y="0"/>
                </a:lnTo>
                <a:lnTo>
                  <a:pt x="207264" y="0"/>
                </a:lnTo>
                <a:lnTo>
                  <a:pt x="0" y="205740"/>
                </a:lnTo>
                <a:lnTo>
                  <a:pt x="0" y="214122"/>
                </a:lnTo>
                <a:lnTo>
                  <a:pt x="5334" y="220218"/>
                </a:lnTo>
                <a:lnTo>
                  <a:pt x="25146" y="240193"/>
                </a:lnTo>
                <a:lnTo>
                  <a:pt x="25146" y="200406"/>
                </a:lnTo>
                <a:lnTo>
                  <a:pt x="35049" y="210391"/>
                </a:lnTo>
                <a:lnTo>
                  <a:pt x="201930" y="44804"/>
                </a:lnTo>
                <a:lnTo>
                  <a:pt x="201930" y="25146"/>
                </a:lnTo>
                <a:lnTo>
                  <a:pt x="221742" y="25146"/>
                </a:lnTo>
                <a:lnTo>
                  <a:pt x="221742" y="45121"/>
                </a:lnTo>
                <a:lnTo>
                  <a:pt x="1579628" y="1414192"/>
                </a:lnTo>
                <a:lnTo>
                  <a:pt x="1589532" y="1404366"/>
                </a:lnTo>
                <a:lnTo>
                  <a:pt x="1589532" y="1443760"/>
                </a:lnTo>
                <a:lnTo>
                  <a:pt x="1609344" y="1424178"/>
                </a:lnTo>
                <a:lnTo>
                  <a:pt x="1614678" y="1418844"/>
                </a:lnTo>
                <a:close/>
              </a:path>
              <a:path w="1614804" h="1624964">
                <a:moveTo>
                  <a:pt x="35049" y="210391"/>
                </a:moveTo>
                <a:lnTo>
                  <a:pt x="25146" y="200406"/>
                </a:lnTo>
                <a:lnTo>
                  <a:pt x="25146" y="220218"/>
                </a:lnTo>
                <a:lnTo>
                  <a:pt x="35049" y="210391"/>
                </a:lnTo>
                <a:close/>
              </a:path>
              <a:path w="1614804" h="1624964">
                <a:moveTo>
                  <a:pt x="1402921" y="1589530"/>
                </a:moveTo>
                <a:lnTo>
                  <a:pt x="35049" y="210391"/>
                </a:lnTo>
                <a:lnTo>
                  <a:pt x="25146" y="220218"/>
                </a:lnTo>
                <a:lnTo>
                  <a:pt x="25146" y="240193"/>
                </a:lnTo>
                <a:lnTo>
                  <a:pt x="1392936" y="1619250"/>
                </a:lnTo>
                <a:lnTo>
                  <a:pt x="1392936" y="1599438"/>
                </a:lnTo>
                <a:lnTo>
                  <a:pt x="1402921" y="1589530"/>
                </a:lnTo>
                <a:close/>
              </a:path>
              <a:path w="1614804" h="1624964">
                <a:moveTo>
                  <a:pt x="221742" y="25146"/>
                </a:moveTo>
                <a:lnTo>
                  <a:pt x="201930" y="25146"/>
                </a:lnTo>
                <a:lnTo>
                  <a:pt x="211756" y="35053"/>
                </a:lnTo>
                <a:lnTo>
                  <a:pt x="221742" y="25146"/>
                </a:lnTo>
                <a:close/>
              </a:path>
              <a:path w="1614804" h="1624964">
                <a:moveTo>
                  <a:pt x="211756" y="35053"/>
                </a:moveTo>
                <a:lnTo>
                  <a:pt x="201930" y="25146"/>
                </a:lnTo>
                <a:lnTo>
                  <a:pt x="201930" y="44804"/>
                </a:lnTo>
                <a:lnTo>
                  <a:pt x="211756" y="35053"/>
                </a:lnTo>
                <a:close/>
              </a:path>
              <a:path w="1614804" h="1624964">
                <a:moveTo>
                  <a:pt x="221742" y="45121"/>
                </a:moveTo>
                <a:lnTo>
                  <a:pt x="221742" y="25146"/>
                </a:lnTo>
                <a:lnTo>
                  <a:pt x="211756" y="35053"/>
                </a:lnTo>
                <a:lnTo>
                  <a:pt x="221742" y="45121"/>
                </a:lnTo>
                <a:close/>
              </a:path>
              <a:path w="1614804" h="1624964">
                <a:moveTo>
                  <a:pt x="1412748" y="1599438"/>
                </a:moveTo>
                <a:lnTo>
                  <a:pt x="1402921" y="1589530"/>
                </a:lnTo>
                <a:lnTo>
                  <a:pt x="1392936" y="1599438"/>
                </a:lnTo>
                <a:lnTo>
                  <a:pt x="1412748" y="1599438"/>
                </a:lnTo>
                <a:close/>
              </a:path>
              <a:path w="1614804" h="1624964">
                <a:moveTo>
                  <a:pt x="1412748" y="1618496"/>
                </a:moveTo>
                <a:lnTo>
                  <a:pt x="1412748" y="1599438"/>
                </a:lnTo>
                <a:lnTo>
                  <a:pt x="1392936" y="1599438"/>
                </a:lnTo>
                <a:lnTo>
                  <a:pt x="1392936" y="1619250"/>
                </a:lnTo>
                <a:lnTo>
                  <a:pt x="1398270" y="1624584"/>
                </a:lnTo>
                <a:lnTo>
                  <a:pt x="1406652" y="1624584"/>
                </a:lnTo>
                <a:lnTo>
                  <a:pt x="1412748" y="1618496"/>
                </a:lnTo>
                <a:close/>
              </a:path>
              <a:path w="1614804" h="1624964">
                <a:moveTo>
                  <a:pt x="1589532" y="1443760"/>
                </a:moveTo>
                <a:lnTo>
                  <a:pt x="1589532" y="1424178"/>
                </a:lnTo>
                <a:lnTo>
                  <a:pt x="1579628" y="1414192"/>
                </a:lnTo>
                <a:lnTo>
                  <a:pt x="1402921" y="1589530"/>
                </a:lnTo>
                <a:lnTo>
                  <a:pt x="1412748" y="1599438"/>
                </a:lnTo>
                <a:lnTo>
                  <a:pt x="1412748" y="1618496"/>
                </a:lnTo>
                <a:lnTo>
                  <a:pt x="1589532" y="1443760"/>
                </a:lnTo>
                <a:close/>
              </a:path>
              <a:path w="1614804" h="1624964">
                <a:moveTo>
                  <a:pt x="1589532" y="1424178"/>
                </a:moveTo>
                <a:lnTo>
                  <a:pt x="1589532" y="1404366"/>
                </a:lnTo>
                <a:lnTo>
                  <a:pt x="1579628" y="1414192"/>
                </a:lnTo>
                <a:lnTo>
                  <a:pt x="1589532" y="1424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247" y="5312664"/>
            <a:ext cx="3365754" cy="1014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76" y="5307329"/>
            <a:ext cx="3375660" cy="1026160"/>
          </a:xfrm>
          <a:custGeom>
            <a:avLst/>
            <a:gdLst/>
            <a:ahLst/>
            <a:cxnLst/>
            <a:rect l="l" t="t" r="r" b="b"/>
            <a:pathLst>
              <a:path w="3375660" h="1026160">
                <a:moveTo>
                  <a:pt x="3375660" y="1023366"/>
                </a:moveTo>
                <a:lnTo>
                  <a:pt x="3375660" y="2285"/>
                </a:lnTo>
                <a:lnTo>
                  <a:pt x="3373374" y="0"/>
                </a:lnTo>
                <a:lnTo>
                  <a:pt x="2285" y="0"/>
                </a:lnTo>
                <a:lnTo>
                  <a:pt x="0" y="2286"/>
                </a:lnTo>
                <a:lnTo>
                  <a:pt x="0" y="1023366"/>
                </a:lnTo>
                <a:lnTo>
                  <a:pt x="2286" y="1025652"/>
                </a:lnTo>
                <a:lnTo>
                  <a:pt x="4572" y="1025652"/>
                </a:lnTo>
                <a:lnTo>
                  <a:pt x="4572" y="9906"/>
                </a:lnTo>
                <a:lnTo>
                  <a:pt x="9906" y="5334"/>
                </a:lnTo>
                <a:lnTo>
                  <a:pt x="9905" y="9906"/>
                </a:lnTo>
                <a:lnTo>
                  <a:pt x="3365754" y="9905"/>
                </a:lnTo>
                <a:lnTo>
                  <a:pt x="3365754" y="5333"/>
                </a:lnTo>
                <a:lnTo>
                  <a:pt x="3370326" y="9905"/>
                </a:lnTo>
                <a:lnTo>
                  <a:pt x="3370326" y="1025652"/>
                </a:lnTo>
                <a:lnTo>
                  <a:pt x="3373374" y="1025652"/>
                </a:lnTo>
                <a:lnTo>
                  <a:pt x="3375660" y="1023366"/>
                </a:lnTo>
                <a:close/>
              </a:path>
              <a:path w="3375660" h="1026160">
                <a:moveTo>
                  <a:pt x="9905" y="9906"/>
                </a:moveTo>
                <a:lnTo>
                  <a:pt x="9906" y="5334"/>
                </a:lnTo>
                <a:lnTo>
                  <a:pt x="4572" y="9906"/>
                </a:lnTo>
                <a:lnTo>
                  <a:pt x="9905" y="9906"/>
                </a:lnTo>
                <a:close/>
              </a:path>
              <a:path w="3375660" h="1026160">
                <a:moveTo>
                  <a:pt x="9905" y="1015746"/>
                </a:moveTo>
                <a:lnTo>
                  <a:pt x="9905" y="9906"/>
                </a:lnTo>
                <a:lnTo>
                  <a:pt x="4572" y="9906"/>
                </a:lnTo>
                <a:lnTo>
                  <a:pt x="4572" y="1015746"/>
                </a:lnTo>
                <a:lnTo>
                  <a:pt x="9905" y="1015746"/>
                </a:lnTo>
                <a:close/>
              </a:path>
              <a:path w="3375660" h="1026160">
                <a:moveTo>
                  <a:pt x="3370326" y="1015746"/>
                </a:moveTo>
                <a:lnTo>
                  <a:pt x="4572" y="1015746"/>
                </a:lnTo>
                <a:lnTo>
                  <a:pt x="9906" y="1020318"/>
                </a:lnTo>
                <a:lnTo>
                  <a:pt x="9905" y="1025652"/>
                </a:lnTo>
                <a:lnTo>
                  <a:pt x="3365754" y="1025652"/>
                </a:lnTo>
                <a:lnTo>
                  <a:pt x="3365754" y="1020318"/>
                </a:lnTo>
                <a:lnTo>
                  <a:pt x="3370326" y="1015746"/>
                </a:lnTo>
                <a:close/>
              </a:path>
              <a:path w="3375660" h="1026160">
                <a:moveTo>
                  <a:pt x="9905" y="1025652"/>
                </a:moveTo>
                <a:lnTo>
                  <a:pt x="9906" y="1020318"/>
                </a:lnTo>
                <a:lnTo>
                  <a:pt x="4572" y="1015746"/>
                </a:lnTo>
                <a:lnTo>
                  <a:pt x="4572" y="1025652"/>
                </a:lnTo>
                <a:lnTo>
                  <a:pt x="9905" y="1025652"/>
                </a:lnTo>
                <a:close/>
              </a:path>
              <a:path w="3375660" h="1026160">
                <a:moveTo>
                  <a:pt x="3370326" y="9905"/>
                </a:moveTo>
                <a:lnTo>
                  <a:pt x="3365754" y="5333"/>
                </a:lnTo>
                <a:lnTo>
                  <a:pt x="3365754" y="9905"/>
                </a:lnTo>
                <a:lnTo>
                  <a:pt x="3370326" y="9905"/>
                </a:lnTo>
                <a:close/>
              </a:path>
              <a:path w="3375660" h="1026160">
                <a:moveTo>
                  <a:pt x="3370326" y="1015746"/>
                </a:moveTo>
                <a:lnTo>
                  <a:pt x="3370326" y="9905"/>
                </a:lnTo>
                <a:lnTo>
                  <a:pt x="3365754" y="9905"/>
                </a:lnTo>
                <a:lnTo>
                  <a:pt x="3365754" y="1015746"/>
                </a:lnTo>
                <a:lnTo>
                  <a:pt x="3370326" y="1015746"/>
                </a:lnTo>
                <a:close/>
              </a:path>
              <a:path w="3375660" h="1026160">
                <a:moveTo>
                  <a:pt x="3370326" y="1025652"/>
                </a:moveTo>
                <a:lnTo>
                  <a:pt x="3370326" y="1015746"/>
                </a:lnTo>
                <a:lnTo>
                  <a:pt x="3365754" y="1020318"/>
                </a:lnTo>
                <a:lnTo>
                  <a:pt x="3365754" y="1025652"/>
                </a:lnTo>
                <a:lnTo>
                  <a:pt x="3370326" y="1025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5096" y="5667755"/>
            <a:ext cx="398145" cy="368935"/>
          </a:xfrm>
          <a:custGeom>
            <a:avLst/>
            <a:gdLst/>
            <a:ahLst/>
            <a:cxnLst/>
            <a:rect l="l" t="t" r="r" b="b"/>
            <a:pathLst>
              <a:path w="398145" h="368935">
                <a:moveTo>
                  <a:pt x="397763" y="22860"/>
                </a:moveTo>
                <a:lnTo>
                  <a:pt x="376427" y="0"/>
                </a:lnTo>
                <a:lnTo>
                  <a:pt x="0" y="345948"/>
                </a:lnTo>
                <a:lnTo>
                  <a:pt x="20573" y="368808"/>
                </a:lnTo>
                <a:lnTo>
                  <a:pt x="397763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9661" y="2585466"/>
            <a:ext cx="1158240" cy="1160145"/>
          </a:xfrm>
          <a:custGeom>
            <a:avLst/>
            <a:gdLst/>
            <a:ahLst/>
            <a:cxnLst/>
            <a:rect l="l" t="t" r="r" b="b"/>
            <a:pathLst>
              <a:path w="1158240" h="1160145">
                <a:moveTo>
                  <a:pt x="1158240" y="720090"/>
                </a:moveTo>
                <a:lnTo>
                  <a:pt x="1158240" y="710946"/>
                </a:lnTo>
                <a:lnTo>
                  <a:pt x="453390" y="0"/>
                </a:lnTo>
                <a:lnTo>
                  <a:pt x="444246" y="0"/>
                </a:lnTo>
                <a:lnTo>
                  <a:pt x="6096" y="434340"/>
                </a:lnTo>
                <a:lnTo>
                  <a:pt x="0" y="439674"/>
                </a:lnTo>
                <a:lnTo>
                  <a:pt x="0" y="448818"/>
                </a:lnTo>
                <a:lnTo>
                  <a:pt x="6096" y="454152"/>
                </a:lnTo>
                <a:lnTo>
                  <a:pt x="25146" y="473369"/>
                </a:lnTo>
                <a:lnTo>
                  <a:pt x="25146" y="454152"/>
                </a:lnTo>
                <a:lnTo>
                  <a:pt x="25907" y="434340"/>
                </a:lnTo>
                <a:lnTo>
                  <a:pt x="35445" y="443961"/>
                </a:lnTo>
                <a:lnTo>
                  <a:pt x="438912" y="44749"/>
                </a:lnTo>
                <a:lnTo>
                  <a:pt x="438912" y="25146"/>
                </a:lnTo>
                <a:lnTo>
                  <a:pt x="458724" y="25146"/>
                </a:lnTo>
                <a:lnTo>
                  <a:pt x="458723" y="45131"/>
                </a:lnTo>
                <a:lnTo>
                  <a:pt x="1123187" y="715430"/>
                </a:lnTo>
                <a:lnTo>
                  <a:pt x="1133094" y="705612"/>
                </a:lnTo>
                <a:lnTo>
                  <a:pt x="1133094" y="745061"/>
                </a:lnTo>
                <a:lnTo>
                  <a:pt x="1158240" y="720090"/>
                </a:lnTo>
                <a:close/>
              </a:path>
              <a:path w="1158240" h="1160145">
                <a:moveTo>
                  <a:pt x="35445" y="443961"/>
                </a:moveTo>
                <a:lnTo>
                  <a:pt x="25907" y="434340"/>
                </a:lnTo>
                <a:lnTo>
                  <a:pt x="25146" y="454152"/>
                </a:lnTo>
                <a:lnTo>
                  <a:pt x="35445" y="443961"/>
                </a:lnTo>
                <a:close/>
              </a:path>
              <a:path w="1158240" h="1160145">
                <a:moveTo>
                  <a:pt x="710271" y="1124712"/>
                </a:moveTo>
                <a:lnTo>
                  <a:pt x="35445" y="443961"/>
                </a:lnTo>
                <a:lnTo>
                  <a:pt x="25146" y="454152"/>
                </a:lnTo>
                <a:lnTo>
                  <a:pt x="25146" y="473369"/>
                </a:lnTo>
                <a:lnTo>
                  <a:pt x="700278" y="1154430"/>
                </a:lnTo>
                <a:lnTo>
                  <a:pt x="700278" y="1134618"/>
                </a:lnTo>
                <a:lnTo>
                  <a:pt x="710271" y="1124712"/>
                </a:lnTo>
                <a:close/>
              </a:path>
              <a:path w="1158240" h="1160145">
                <a:moveTo>
                  <a:pt x="458724" y="25146"/>
                </a:moveTo>
                <a:lnTo>
                  <a:pt x="438912" y="25146"/>
                </a:lnTo>
                <a:lnTo>
                  <a:pt x="448722" y="35042"/>
                </a:lnTo>
                <a:lnTo>
                  <a:pt x="458724" y="25146"/>
                </a:lnTo>
                <a:close/>
              </a:path>
              <a:path w="1158240" h="1160145">
                <a:moveTo>
                  <a:pt x="448722" y="35042"/>
                </a:moveTo>
                <a:lnTo>
                  <a:pt x="438912" y="25146"/>
                </a:lnTo>
                <a:lnTo>
                  <a:pt x="438912" y="44749"/>
                </a:lnTo>
                <a:lnTo>
                  <a:pt x="448722" y="35042"/>
                </a:lnTo>
                <a:close/>
              </a:path>
              <a:path w="1158240" h="1160145">
                <a:moveTo>
                  <a:pt x="458723" y="45131"/>
                </a:moveTo>
                <a:lnTo>
                  <a:pt x="458724" y="25146"/>
                </a:lnTo>
                <a:lnTo>
                  <a:pt x="448722" y="35042"/>
                </a:lnTo>
                <a:lnTo>
                  <a:pt x="458723" y="45131"/>
                </a:lnTo>
                <a:close/>
              </a:path>
              <a:path w="1158240" h="1160145">
                <a:moveTo>
                  <a:pt x="720090" y="1134618"/>
                </a:moveTo>
                <a:lnTo>
                  <a:pt x="710271" y="1124712"/>
                </a:lnTo>
                <a:lnTo>
                  <a:pt x="700278" y="1134618"/>
                </a:lnTo>
                <a:lnTo>
                  <a:pt x="720090" y="1134618"/>
                </a:lnTo>
                <a:close/>
              </a:path>
              <a:path w="1158240" h="1160145">
                <a:moveTo>
                  <a:pt x="720090" y="1154430"/>
                </a:moveTo>
                <a:lnTo>
                  <a:pt x="720090" y="1134618"/>
                </a:lnTo>
                <a:lnTo>
                  <a:pt x="700278" y="1134618"/>
                </a:lnTo>
                <a:lnTo>
                  <a:pt x="700278" y="1154430"/>
                </a:lnTo>
                <a:lnTo>
                  <a:pt x="705612" y="1159764"/>
                </a:lnTo>
                <a:lnTo>
                  <a:pt x="713994" y="1159764"/>
                </a:lnTo>
                <a:lnTo>
                  <a:pt x="720090" y="1154430"/>
                </a:lnTo>
                <a:close/>
              </a:path>
              <a:path w="1158240" h="1160145">
                <a:moveTo>
                  <a:pt x="1133094" y="745061"/>
                </a:moveTo>
                <a:lnTo>
                  <a:pt x="1133094" y="725424"/>
                </a:lnTo>
                <a:lnTo>
                  <a:pt x="1123187" y="715430"/>
                </a:lnTo>
                <a:lnTo>
                  <a:pt x="710271" y="1124712"/>
                </a:lnTo>
                <a:lnTo>
                  <a:pt x="720090" y="1134618"/>
                </a:lnTo>
                <a:lnTo>
                  <a:pt x="720090" y="1154430"/>
                </a:lnTo>
                <a:lnTo>
                  <a:pt x="1133094" y="745061"/>
                </a:lnTo>
                <a:close/>
              </a:path>
              <a:path w="1158240" h="1160145">
                <a:moveTo>
                  <a:pt x="1133094" y="725424"/>
                </a:moveTo>
                <a:lnTo>
                  <a:pt x="1133094" y="705612"/>
                </a:lnTo>
                <a:lnTo>
                  <a:pt x="1123187" y="715430"/>
                </a:lnTo>
                <a:lnTo>
                  <a:pt x="1133094" y="725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00928" y="4126229"/>
            <a:ext cx="2851404" cy="710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95594" y="4120896"/>
            <a:ext cx="2862580" cy="721995"/>
          </a:xfrm>
          <a:custGeom>
            <a:avLst/>
            <a:gdLst/>
            <a:ahLst/>
            <a:cxnLst/>
            <a:rect l="l" t="t" r="r" b="b"/>
            <a:pathLst>
              <a:path w="2862579" h="721995">
                <a:moveTo>
                  <a:pt x="2862072" y="719328"/>
                </a:moveTo>
                <a:lnTo>
                  <a:pt x="2862072" y="2286"/>
                </a:lnTo>
                <a:lnTo>
                  <a:pt x="2859786" y="0"/>
                </a:lnTo>
                <a:lnTo>
                  <a:pt x="2285" y="0"/>
                </a:lnTo>
                <a:lnTo>
                  <a:pt x="0" y="2286"/>
                </a:lnTo>
                <a:lnTo>
                  <a:pt x="0" y="719328"/>
                </a:lnTo>
                <a:lnTo>
                  <a:pt x="2286" y="721614"/>
                </a:lnTo>
                <a:lnTo>
                  <a:pt x="5333" y="721614"/>
                </a:lnTo>
                <a:lnTo>
                  <a:pt x="5334" y="10668"/>
                </a:lnTo>
                <a:lnTo>
                  <a:pt x="10668" y="5334"/>
                </a:lnTo>
                <a:lnTo>
                  <a:pt x="10668" y="10668"/>
                </a:lnTo>
                <a:lnTo>
                  <a:pt x="2851404" y="10668"/>
                </a:lnTo>
                <a:lnTo>
                  <a:pt x="2851404" y="5334"/>
                </a:lnTo>
                <a:lnTo>
                  <a:pt x="2856738" y="10668"/>
                </a:lnTo>
                <a:lnTo>
                  <a:pt x="2856738" y="721614"/>
                </a:lnTo>
                <a:lnTo>
                  <a:pt x="2859786" y="721614"/>
                </a:lnTo>
                <a:lnTo>
                  <a:pt x="2862072" y="719328"/>
                </a:lnTo>
                <a:close/>
              </a:path>
              <a:path w="2862579" h="721995">
                <a:moveTo>
                  <a:pt x="10668" y="10668"/>
                </a:moveTo>
                <a:lnTo>
                  <a:pt x="10668" y="5334"/>
                </a:lnTo>
                <a:lnTo>
                  <a:pt x="5334" y="10668"/>
                </a:lnTo>
                <a:lnTo>
                  <a:pt x="10668" y="10668"/>
                </a:lnTo>
                <a:close/>
              </a:path>
              <a:path w="2862579" h="721995">
                <a:moveTo>
                  <a:pt x="10668" y="710946"/>
                </a:moveTo>
                <a:lnTo>
                  <a:pt x="10668" y="10668"/>
                </a:lnTo>
                <a:lnTo>
                  <a:pt x="5334" y="10668"/>
                </a:lnTo>
                <a:lnTo>
                  <a:pt x="5334" y="710946"/>
                </a:lnTo>
                <a:lnTo>
                  <a:pt x="10668" y="710946"/>
                </a:lnTo>
                <a:close/>
              </a:path>
              <a:path w="2862579" h="721995">
                <a:moveTo>
                  <a:pt x="2856738" y="710946"/>
                </a:moveTo>
                <a:lnTo>
                  <a:pt x="5334" y="710946"/>
                </a:lnTo>
                <a:lnTo>
                  <a:pt x="10668" y="716280"/>
                </a:lnTo>
                <a:lnTo>
                  <a:pt x="10668" y="721614"/>
                </a:lnTo>
                <a:lnTo>
                  <a:pt x="2851404" y="721614"/>
                </a:lnTo>
                <a:lnTo>
                  <a:pt x="2851404" y="716280"/>
                </a:lnTo>
                <a:lnTo>
                  <a:pt x="2856738" y="710946"/>
                </a:lnTo>
                <a:close/>
              </a:path>
              <a:path w="2862579" h="721995">
                <a:moveTo>
                  <a:pt x="10668" y="721614"/>
                </a:moveTo>
                <a:lnTo>
                  <a:pt x="10668" y="716280"/>
                </a:lnTo>
                <a:lnTo>
                  <a:pt x="5334" y="710946"/>
                </a:lnTo>
                <a:lnTo>
                  <a:pt x="5333" y="721614"/>
                </a:lnTo>
                <a:lnTo>
                  <a:pt x="10668" y="721614"/>
                </a:lnTo>
                <a:close/>
              </a:path>
              <a:path w="2862579" h="721995">
                <a:moveTo>
                  <a:pt x="2856738" y="10668"/>
                </a:moveTo>
                <a:lnTo>
                  <a:pt x="2851404" y="5334"/>
                </a:lnTo>
                <a:lnTo>
                  <a:pt x="2851404" y="10668"/>
                </a:lnTo>
                <a:lnTo>
                  <a:pt x="2856738" y="10668"/>
                </a:lnTo>
                <a:close/>
              </a:path>
              <a:path w="2862579" h="721995">
                <a:moveTo>
                  <a:pt x="2856738" y="710946"/>
                </a:moveTo>
                <a:lnTo>
                  <a:pt x="2856738" y="10668"/>
                </a:lnTo>
                <a:lnTo>
                  <a:pt x="2851404" y="10668"/>
                </a:lnTo>
                <a:lnTo>
                  <a:pt x="2851404" y="710946"/>
                </a:lnTo>
                <a:lnTo>
                  <a:pt x="2856738" y="710946"/>
                </a:lnTo>
                <a:close/>
              </a:path>
              <a:path w="2862579" h="721995">
                <a:moveTo>
                  <a:pt x="2856738" y="721614"/>
                </a:moveTo>
                <a:lnTo>
                  <a:pt x="2856738" y="710946"/>
                </a:lnTo>
                <a:lnTo>
                  <a:pt x="2851404" y="716280"/>
                </a:lnTo>
                <a:lnTo>
                  <a:pt x="2851404" y="721614"/>
                </a:lnTo>
                <a:lnTo>
                  <a:pt x="2856738" y="721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868" y="4164329"/>
            <a:ext cx="8417560" cy="211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320800" algn="r">
              <a:lnSpc>
                <a:spcPct val="100000"/>
              </a:lnSpc>
            </a:pPr>
            <a:r>
              <a:rPr sz="1950" spc="10" dirty="0">
                <a:latin typeface="Calibri"/>
                <a:cs typeface="Calibri"/>
              </a:rPr>
              <a:t>Simple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cycle</a:t>
            </a:r>
            <a:endParaRPr sz="1950">
              <a:latin typeface="Calibri"/>
              <a:cs typeface="Calibri"/>
            </a:endParaRPr>
          </a:p>
          <a:p>
            <a:pPr marL="583311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alibri"/>
                <a:cs typeface="Calibri"/>
              </a:rPr>
              <a:t>Sengkang </a:t>
            </a:r>
            <a:r>
              <a:rPr sz="1950" spc="-45" dirty="0">
                <a:latin typeface="Calibri"/>
                <a:cs typeface="Calibri"/>
              </a:rPr>
              <a:t>LRT, </a:t>
            </a:r>
            <a:r>
              <a:rPr sz="1950" dirty="0">
                <a:latin typeface="Calibri"/>
                <a:cs typeface="Calibri"/>
              </a:rPr>
              <a:t>west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b="1" spc="5" dirty="0">
                <a:latin typeface="Calibri"/>
                <a:cs typeface="Calibri"/>
              </a:rPr>
              <a:t>loop</a:t>
            </a:r>
            <a:r>
              <a:rPr sz="1950" spc="5" dirty="0">
                <a:latin typeface="Calibri"/>
                <a:cs typeface="Calibri"/>
              </a:rPr>
              <a:t>)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5263515" algn="just">
              <a:lnSpc>
                <a:spcPct val="101499"/>
              </a:lnSpc>
            </a:pPr>
            <a:r>
              <a:rPr sz="1950" spc="10" dirty="0">
                <a:latin typeface="Calibri"/>
                <a:cs typeface="Calibri"/>
              </a:rPr>
              <a:t>Simple </a:t>
            </a:r>
            <a:r>
              <a:rPr sz="1950" spc="5" dirty="0">
                <a:latin typeface="Calibri"/>
                <a:cs typeface="Calibri"/>
              </a:rPr>
              <a:t>path (from </a:t>
            </a:r>
            <a:r>
              <a:rPr sz="1950" spc="10" dirty="0">
                <a:latin typeface="Calibri"/>
                <a:cs typeface="Calibri"/>
              </a:rPr>
              <a:t>Clementi </a:t>
            </a:r>
            <a:r>
              <a:rPr sz="1950" dirty="0">
                <a:latin typeface="Calibri"/>
                <a:cs typeface="Calibri"/>
              </a:rPr>
              <a:t>to  </a:t>
            </a:r>
            <a:r>
              <a:rPr sz="1950" spc="5" dirty="0">
                <a:latin typeface="Calibri"/>
                <a:cs typeface="Calibri"/>
              </a:rPr>
              <a:t>Outram </a:t>
            </a:r>
            <a:r>
              <a:rPr sz="1950" dirty="0">
                <a:latin typeface="Calibri"/>
                <a:cs typeface="Calibri"/>
              </a:rPr>
              <a:t>Park </a:t>
            </a:r>
            <a:r>
              <a:rPr sz="1950" spc="10" dirty="0">
                <a:latin typeface="Calibri"/>
                <a:cs typeface="Calibri"/>
              </a:rPr>
              <a:t>MRT) with </a:t>
            </a:r>
            <a:r>
              <a:rPr sz="1950" spc="5" dirty="0">
                <a:latin typeface="Calibri"/>
                <a:cs typeface="Calibri"/>
              </a:rPr>
              <a:t>length  </a:t>
            </a:r>
            <a:r>
              <a:rPr sz="1950" spc="15" dirty="0">
                <a:latin typeface="Calibri"/>
                <a:cs typeface="Calibri"/>
              </a:rPr>
              <a:t>7 </a:t>
            </a:r>
            <a:r>
              <a:rPr sz="1950" spc="10" dirty="0">
                <a:latin typeface="Calibri"/>
                <a:cs typeface="Calibri"/>
              </a:rPr>
              <a:t>(in </a:t>
            </a:r>
            <a:r>
              <a:rPr sz="1950" spc="5" dirty="0">
                <a:latin typeface="Calibri"/>
                <a:cs typeface="Calibri"/>
              </a:rPr>
              <a:t>terms </a:t>
            </a:r>
            <a:r>
              <a:rPr sz="1950" spc="10" dirty="0">
                <a:latin typeface="Calibri"/>
                <a:cs typeface="Calibri"/>
              </a:rPr>
              <a:t>of number of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hops)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33666" y="3643884"/>
            <a:ext cx="265430" cy="489584"/>
          </a:xfrm>
          <a:custGeom>
            <a:avLst/>
            <a:gdLst/>
            <a:ahLst/>
            <a:cxnLst/>
            <a:rect l="l" t="t" r="r" b="b"/>
            <a:pathLst>
              <a:path w="265429" h="489585">
                <a:moveTo>
                  <a:pt x="265176" y="475487"/>
                </a:moveTo>
                <a:lnTo>
                  <a:pt x="27432" y="0"/>
                </a:lnTo>
                <a:lnTo>
                  <a:pt x="0" y="13715"/>
                </a:lnTo>
                <a:lnTo>
                  <a:pt x="236982" y="489203"/>
                </a:lnTo>
                <a:lnTo>
                  <a:pt x="265176" y="475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6565">
              <a:lnSpc>
                <a:spcPct val="100000"/>
              </a:lnSpc>
            </a:pPr>
            <a:r>
              <a:rPr spc="-25" dirty="0"/>
              <a:t>Internet </a:t>
            </a:r>
            <a:r>
              <a:rPr spc="-5" dirty="0"/>
              <a:t>/ </a:t>
            </a:r>
            <a:r>
              <a:rPr spc="-15" dirty="0"/>
              <a:t>Computer</a:t>
            </a:r>
            <a:r>
              <a:rPr spc="35" dirty="0"/>
              <a:t> </a:t>
            </a:r>
            <a:r>
              <a:rPr spc="-25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669036" y="2773680"/>
            <a:ext cx="3267455" cy="3168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7117" y="1743456"/>
            <a:ext cx="3076955" cy="2307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45379" y="4831079"/>
            <a:ext cx="2386583" cy="2337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8235">
              <a:lnSpc>
                <a:spcPct val="100000"/>
              </a:lnSpc>
            </a:pPr>
            <a:r>
              <a:rPr spc="-15" dirty="0"/>
              <a:t>Communication</a:t>
            </a:r>
            <a:r>
              <a:rPr spc="-50" dirty="0"/>
              <a:t> </a:t>
            </a:r>
            <a:r>
              <a:rPr spc="-20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5577078" y="1980438"/>
            <a:ext cx="4128515" cy="2859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787" y="3721608"/>
            <a:ext cx="4709921" cy="3338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of modifications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Currently, there are no modification on these contents.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84BA89-CC61-4F67-A868-148EFD8CC251}" type="slidenum">
              <a:rPr/>
              <a:pPr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14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7155">
              <a:lnSpc>
                <a:spcPct val="100000"/>
              </a:lnSpc>
            </a:pPr>
            <a:r>
              <a:rPr spc="-20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80" y="1980438"/>
            <a:ext cx="10025253" cy="4459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903984"/>
            <a:ext cx="3877310" cy="497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70" dirty="0">
                <a:latin typeface="Calibri"/>
                <a:cs typeface="Calibri"/>
              </a:rPr>
              <a:t>Yet </a:t>
            </a:r>
            <a:r>
              <a:rPr sz="3050" dirty="0">
                <a:latin typeface="Calibri"/>
                <a:cs typeface="Calibri"/>
              </a:rPr>
              <a:t>More</a:t>
            </a:r>
            <a:r>
              <a:rPr sz="3050" spc="25" dirty="0">
                <a:latin typeface="Calibri"/>
                <a:cs typeface="Calibri"/>
              </a:rPr>
              <a:t> </a:t>
            </a:r>
            <a:r>
              <a:rPr sz="3050" spc="-10" dirty="0">
                <a:latin typeface="Calibri"/>
                <a:cs typeface="Calibri"/>
              </a:rPr>
              <a:t>Terminologies: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566" y="2451608"/>
            <a:ext cx="4614545" cy="4498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Component</a:t>
            </a:r>
            <a:endParaRPr sz="2650">
              <a:latin typeface="Calibri"/>
              <a:cs typeface="Calibri"/>
            </a:endParaRPr>
          </a:p>
          <a:p>
            <a:pPr marL="829944" marR="69215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group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vertices in </a:t>
            </a:r>
            <a:r>
              <a:rPr sz="2200" spc="-10" dirty="0">
                <a:latin typeface="Calibri"/>
                <a:cs typeface="Calibri"/>
              </a:rPr>
              <a:t>undirected  graph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can </a:t>
            </a:r>
            <a:r>
              <a:rPr sz="2200" dirty="0">
                <a:latin typeface="Calibri"/>
                <a:cs typeface="Calibri"/>
              </a:rPr>
              <a:t>visit each other  via some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Connected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graph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Graph </a:t>
            </a:r>
            <a:r>
              <a:rPr sz="2200" spc="-5" dirty="0">
                <a:latin typeface="Calibri"/>
                <a:cs typeface="Calibri"/>
              </a:rPr>
              <a:t>with only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component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Reachable/Unreachable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Vertex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See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example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0" dirty="0">
                <a:latin typeface="Calibri"/>
                <a:cs typeface="Calibri"/>
              </a:rPr>
              <a:t>Sub</a:t>
            </a:r>
            <a:r>
              <a:rPr sz="2650" spc="-90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Graph</a:t>
            </a:r>
            <a:endParaRPr sz="2650">
              <a:latin typeface="Calibri"/>
              <a:cs typeface="Calibri"/>
            </a:endParaRPr>
          </a:p>
          <a:p>
            <a:pPr marL="829944" marR="585470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Subset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vertices </a:t>
            </a:r>
            <a:r>
              <a:rPr sz="2200" dirty="0">
                <a:latin typeface="Calibri"/>
                <a:cs typeface="Calibri"/>
              </a:rPr>
              <a:t>(and their  </a:t>
            </a:r>
            <a:r>
              <a:rPr sz="2200" spc="-5" dirty="0">
                <a:latin typeface="Calibri"/>
                <a:cs typeface="Calibri"/>
              </a:rPr>
              <a:t>edges) </a:t>
            </a:r>
            <a:r>
              <a:rPr sz="2200" dirty="0">
                <a:latin typeface="Calibri"/>
                <a:cs typeface="Calibri"/>
              </a:rPr>
              <a:t>of the original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graph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5614" y="2927604"/>
            <a:ext cx="3761994" cy="13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9899" y="4558283"/>
            <a:ext cx="3974465" cy="2435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Font typeface="Calibri"/>
              <a:buChar char="‐"/>
              <a:tabLst>
                <a:tab pos="147320" algn="l"/>
              </a:tabLst>
            </a:pPr>
            <a:r>
              <a:rPr sz="1950" spc="5" dirty="0">
                <a:latin typeface="Calibri"/>
                <a:cs typeface="Calibri"/>
              </a:rPr>
              <a:t>There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15" dirty="0">
                <a:latin typeface="Calibri"/>
                <a:cs typeface="Calibri"/>
              </a:rPr>
              <a:t>3 </a:t>
            </a:r>
            <a:r>
              <a:rPr sz="1950" spc="5" dirty="0">
                <a:latin typeface="Calibri"/>
                <a:cs typeface="Calibri"/>
              </a:rPr>
              <a:t>components </a:t>
            </a:r>
            <a:r>
              <a:rPr sz="1950" spc="10" dirty="0">
                <a:latin typeface="Calibri"/>
                <a:cs typeface="Calibri"/>
              </a:rPr>
              <a:t>in this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35"/>
              </a:spcBef>
              <a:buFont typeface="Calibri"/>
              <a:buChar char="‐"/>
              <a:tabLst>
                <a:tab pos="147320" algn="l"/>
              </a:tabLst>
            </a:pPr>
            <a:r>
              <a:rPr sz="1950" spc="5" dirty="0">
                <a:latin typeface="Calibri"/>
                <a:cs typeface="Calibri"/>
              </a:rPr>
              <a:t>Disconnected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alibri"/>
                <a:cs typeface="Calibri"/>
              </a:rPr>
              <a:t>(since it </a:t>
            </a:r>
            <a:r>
              <a:rPr sz="1950" spc="10" dirty="0">
                <a:latin typeface="Calibri"/>
                <a:cs typeface="Calibri"/>
              </a:rPr>
              <a:t>has </a:t>
            </a:r>
            <a:r>
              <a:rPr sz="1950" spc="15" dirty="0">
                <a:latin typeface="Calibri"/>
                <a:cs typeface="Calibri"/>
              </a:rPr>
              <a:t>&gt; 1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component)</a:t>
            </a:r>
            <a:endParaRPr sz="1950">
              <a:latin typeface="Calibri"/>
              <a:cs typeface="Calibri"/>
            </a:endParaRPr>
          </a:p>
          <a:p>
            <a:pPr marL="12700" marR="202565">
              <a:lnSpc>
                <a:spcPct val="101499"/>
              </a:lnSpc>
              <a:buFont typeface="Calibri"/>
              <a:buChar char="‐"/>
              <a:tabLst>
                <a:tab pos="147320" algn="l"/>
              </a:tabLst>
            </a:pPr>
            <a:r>
              <a:rPr sz="1950" spc="-5" dirty="0">
                <a:latin typeface="Calibri"/>
                <a:cs typeface="Calibri"/>
              </a:rPr>
              <a:t>Vertices </a:t>
            </a:r>
            <a:r>
              <a:rPr sz="1950" spc="10" dirty="0">
                <a:latin typeface="Calibri"/>
                <a:cs typeface="Calibri"/>
              </a:rPr>
              <a:t>1‐2‐3‐4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5" dirty="0">
                <a:latin typeface="Calibri"/>
                <a:cs typeface="Calibri"/>
              </a:rPr>
              <a:t>reachable from  </a:t>
            </a:r>
            <a:r>
              <a:rPr sz="1950" spc="-5" dirty="0">
                <a:latin typeface="Calibri"/>
                <a:cs typeface="Calibri"/>
              </a:rPr>
              <a:t>vertex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0</a:t>
            </a:r>
            <a:endParaRPr sz="1950">
              <a:latin typeface="Calibri"/>
              <a:cs typeface="Calibri"/>
            </a:endParaRPr>
          </a:p>
          <a:p>
            <a:pPr marL="12700" marR="448309">
              <a:lnSpc>
                <a:spcPct val="101499"/>
              </a:lnSpc>
              <a:buFont typeface="Calibri"/>
              <a:buChar char="‐"/>
              <a:tabLst>
                <a:tab pos="147320" algn="l"/>
              </a:tabLst>
            </a:pPr>
            <a:r>
              <a:rPr sz="1950" spc="-5" dirty="0">
                <a:latin typeface="Calibri"/>
                <a:cs typeface="Calibri"/>
              </a:rPr>
              <a:t>Vertices </a:t>
            </a:r>
            <a:r>
              <a:rPr sz="1950" spc="5" dirty="0">
                <a:latin typeface="Calibri"/>
                <a:cs typeface="Calibri"/>
              </a:rPr>
              <a:t>5, </a:t>
            </a:r>
            <a:r>
              <a:rPr sz="1950" spc="10" dirty="0">
                <a:latin typeface="Calibri"/>
                <a:cs typeface="Calibri"/>
              </a:rPr>
              <a:t>6‐7‐8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10" dirty="0">
                <a:latin typeface="Calibri"/>
                <a:cs typeface="Calibri"/>
              </a:rPr>
              <a:t>unreachable  </a:t>
            </a:r>
            <a:r>
              <a:rPr sz="1950" spc="5" dirty="0">
                <a:latin typeface="Calibri"/>
                <a:cs typeface="Calibri"/>
              </a:rPr>
              <a:t>from </a:t>
            </a:r>
            <a:r>
              <a:rPr sz="1950" spc="-5" dirty="0">
                <a:latin typeface="Calibri"/>
                <a:cs typeface="Calibri"/>
              </a:rPr>
              <a:t>vertex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0</a:t>
            </a:r>
            <a:endParaRPr sz="195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35"/>
              </a:spcBef>
              <a:buFont typeface="Calibri"/>
              <a:buChar char="‐"/>
              <a:tabLst>
                <a:tab pos="147320" algn="l"/>
              </a:tabLst>
            </a:pPr>
            <a:r>
              <a:rPr sz="1950" spc="5" dirty="0">
                <a:latin typeface="Calibri"/>
                <a:cs typeface="Calibri"/>
              </a:rPr>
              <a:t>{7‐6‐8} is </a:t>
            </a:r>
            <a:r>
              <a:rPr sz="1950" spc="10" dirty="0">
                <a:latin typeface="Calibri"/>
                <a:cs typeface="Calibri"/>
              </a:rPr>
              <a:t>a sub </a:t>
            </a:r>
            <a:r>
              <a:rPr sz="1950" dirty="0">
                <a:latin typeface="Calibri"/>
                <a:cs typeface="Calibri"/>
              </a:rPr>
              <a:t>graph </a:t>
            </a:r>
            <a:r>
              <a:rPr sz="1950" spc="10" dirty="0">
                <a:latin typeface="Calibri"/>
                <a:cs typeface="Calibri"/>
              </a:rPr>
              <a:t>of this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9143" y="3634740"/>
            <a:ext cx="2246630" cy="741680"/>
          </a:xfrm>
          <a:custGeom>
            <a:avLst/>
            <a:gdLst/>
            <a:ahLst/>
            <a:cxnLst/>
            <a:rect l="l" t="t" r="r" b="b"/>
            <a:pathLst>
              <a:path w="2246629" h="741679">
                <a:moveTo>
                  <a:pt x="762" y="615696"/>
                </a:moveTo>
                <a:lnTo>
                  <a:pt x="761" y="126492"/>
                </a:lnTo>
                <a:lnTo>
                  <a:pt x="0" y="133350"/>
                </a:lnTo>
                <a:lnTo>
                  <a:pt x="0" y="608838"/>
                </a:lnTo>
                <a:lnTo>
                  <a:pt x="762" y="615696"/>
                </a:lnTo>
                <a:close/>
              </a:path>
              <a:path w="2246629" h="741679">
                <a:moveTo>
                  <a:pt x="2246376" y="608075"/>
                </a:moveTo>
                <a:lnTo>
                  <a:pt x="2246376" y="132587"/>
                </a:lnTo>
                <a:lnTo>
                  <a:pt x="2245614" y="125729"/>
                </a:lnTo>
                <a:lnTo>
                  <a:pt x="2245614" y="118871"/>
                </a:lnTo>
                <a:lnTo>
                  <a:pt x="2232398" y="74026"/>
                </a:lnTo>
                <a:lnTo>
                  <a:pt x="2204332" y="36695"/>
                </a:lnTo>
                <a:lnTo>
                  <a:pt x="2165475" y="10924"/>
                </a:lnTo>
                <a:lnTo>
                  <a:pt x="2119884" y="761"/>
                </a:lnTo>
                <a:lnTo>
                  <a:pt x="132588" y="0"/>
                </a:lnTo>
                <a:lnTo>
                  <a:pt x="85866" y="8867"/>
                </a:lnTo>
                <a:lnTo>
                  <a:pt x="46377" y="32642"/>
                </a:lnTo>
                <a:lnTo>
                  <a:pt x="17227" y="68479"/>
                </a:lnTo>
                <a:lnTo>
                  <a:pt x="1523" y="113538"/>
                </a:lnTo>
                <a:lnTo>
                  <a:pt x="761" y="119634"/>
                </a:lnTo>
                <a:lnTo>
                  <a:pt x="762" y="622554"/>
                </a:lnTo>
                <a:lnTo>
                  <a:pt x="2286" y="628650"/>
                </a:lnTo>
                <a:lnTo>
                  <a:pt x="3048" y="635508"/>
                </a:lnTo>
                <a:lnTo>
                  <a:pt x="9855" y="656858"/>
                </a:lnTo>
                <a:lnTo>
                  <a:pt x="19921" y="677270"/>
                </a:lnTo>
                <a:lnTo>
                  <a:pt x="28194" y="688751"/>
                </a:lnTo>
                <a:lnTo>
                  <a:pt x="28194" y="127254"/>
                </a:lnTo>
                <a:lnTo>
                  <a:pt x="30480" y="111252"/>
                </a:lnTo>
                <a:lnTo>
                  <a:pt x="53536" y="64681"/>
                </a:lnTo>
                <a:lnTo>
                  <a:pt x="83819" y="40386"/>
                </a:lnTo>
                <a:lnTo>
                  <a:pt x="121369" y="29070"/>
                </a:lnTo>
                <a:lnTo>
                  <a:pt x="132588" y="28249"/>
                </a:lnTo>
                <a:lnTo>
                  <a:pt x="2119884" y="28302"/>
                </a:lnTo>
                <a:lnTo>
                  <a:pt x="2160387" y="39153"/>
                </a:lnTo>
                <a:lnTo>
                  <a:pt x="2209575" y="91637"/>
                </a:lnTo>
                <a:lnTo>
                  <a:pt x="2218182" y="128015"/>
                </a:lnTo>
                <a:lnTo>
                  <a:pt x="2218182" y="686707"/>
                </a:lnTo>
                <a:lnTo>
                  <a:pt x="2235206" y="660968"/>
                </a:lnTo>
                <a:lnTo>
                  <a:pt x="2245614" y="614933"/>
                </a:lnTo>
                <a:lnTo>
                  <a:pt x="2246376" y="608075"/>
                </a:lnTo>
                <a:close/>
              </a:path>
              <a:path w="2246629" h="741679">
                <a:moveTo>
                  <a:pt x="2218182" y="686707"/>
                </a:moveTo>
                <a:lnTo>
                  <a:pt x="2218182" y="614171"/>
                </a:lnTo>
                <a:lnTo>
                  <a:pt x="2217420" y="619505"/>
                </a:lnTo>
                <a:lnTo>
                  <a:pt x="2207117" y="655465"/>
                </a:lnTo>
                <a:lnTo>
                  <a:pt x="2185425" y="684414"/>
                </a:lnTo>
                <a:lnTo>
                  <a:pt x="2154965" y="704339"/>
                </a:lnTo>
                <a:lnTo>
                  <a:pt x="2118360" y="713231"/>
                </a:lnTo>
                <a:lnTo>
                  <a:pt x="133350" y="713232"/>
                </a:lnTo>
                <a:lnTo>
                  <a:pt x="96356" y="706491"/>
                </a:lnTo>
                <a:lnTo>
                  <a:pt x="64927" y="687914"/>
                </a:lnTo>
                <a:lnTo>
                  <a:pt x="41801" y="659707"/>
                </a:lnTo>
                <a:lnTo>
                  <a:pt x="29718" y="624078"/>
                </a:lnTo>
                <a:lnTo>
                  <a:pt x="28194" y="613410"/>
                </a:lnTo>
                <a:lnTo>
                  <a:pt x="28194" y="688751"/>
                </a:lnTo>
                <a:lnTo>
                  <a:pt x="59436" y="718566"/>
                </a:lnTo>
                <a:lnTo>
                  <a:pt x="101122" y="737206"/>
                </a:lnTo>
                <a:lnTo>
                  <a:pt x="2113788" y="741426"/>
                </a:lnTo>
                <a:lnTo>
                  <a:pt x="2119884" y="740748"/>
                </a:lnTo>
                <a:lnTo>
                  <a:pt x="2127504" y="740663"/>
                </a:lnTo>
                <a:lnTo>
                  <a:pt x="2173015" y="726633"/>
                </a:lnTo>
                <a:lnTo>
                  <a:pt x="2209961" y="699134"/>
                </a:lnTo>
                <a:lnTo>
                  <a:pt x="2218182" y="686707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34856" y="2843022"/>
            <a:ext cx="741045" cy="741045"/>
          </a:xfrm>
          <a:custGeom>
            <a:avLst/>
            <a:gdLst/>
            <a:ahLst/>
            <a:cxnLst/>
            <a:rect l="l" t="t" r="r" b="b"/>
            <a:pathLst>
              <a:path w="741045" h="741045">
                <a:moveTo>
                  <a:pt x="740664" y="608075"/>
                </a:moveTo>
                <a:lnTo>
                  <a:pt x="740664" y="132587"/>
                </a:lnTo>
                <a:lnTo>
                  <a:pt x="739902" y="125729"/>
                </a:lnTo>
                <a:lnTo>
                  <a:pt x="739902" y="118871"/>
                </a:lnTo>
                <a:lnTo>
                  <a:pt x="726669" y="73580"/>
                </a:lnTo>
                <a:lnTo>
                  <a:pt x="698939" y="36280"/>
                </a:lnTo>
                <a:lnTo>
                  <a:pt x="660258" y="10558"/>
                </a:lnTo>
                <a:lnTo>
                  <a:pt x="614172" y="0"/>
                </a:lnTo>
                <a:lnTo>
                  <a:pt x="131826" y="0"/>
                </a:lnTo>
                <a:lnTo>
                  <a:pt x="84995" y="8641"/>
                </a:lnTo>
                <a:lnTo>
                  <a:pt x="45639" y="32175"/>
                </a:lnTo>
                <a:lnTo>
                  <a:pt x="16609" y="67815"/>
                </a:lnTo>
                <a:lnTo>
                  <a:pt x="761" y="112775"/>
                </a:lnTo>
                <a:lnTo>
                  <a:pt x="0" y="119633"/>
                </a:lnTo>
                <a:lnTo>
                  <a:pt x="0" y="621792"/>
                </a:lnTo>
                <a:lnTo>
                  <a:pt x="1524" y="628650"/>
                </a:lnTo>
                <a:lnTo>
                  <a:pt x="2286" y="635508"/>
                </a:lnTo>
                <a:lnTo>
                  <a:pt x="9538" y="657375"/>
                </a:lnTo>
                <a:lnTo>
                  <a:pt x="19230" y="677160"/>
                </a:lnTo>
                <a:lnTo>
                  <a:pt x="27432" y="688541"/>
                </a:lnTo>
                <a:lnTo>
                  <a:pt x="27432" y="127253"/>
                </a:lnTo>
                <a:lnTo>
                  <a:pt x="29718" y="111251"/>
                </a:lnTo>
                <a:lnTo>
                  <a:pt x="53056" y="63906"/>
                </a:lnTo>
                <a:lnTo>
                  <a:pt x="83057" y="40385"/>
                </a:lnTo>
                <a:lnTo>
                  <a:pt x="131826" y="27502"/>
                </a:lnTo>
                <a:lnTo>
                  <a:pt x="607314" y="27431"/>
                </a:lnTo>
                <a:lnTo>
                  <a:pt x="612648" y="28098"/>
                </a:lnTo>
                <a:lnTo>
                  <a:pt x="618744" y="28193"/>
                </a:lnTo>
                <a:lnTo>
                  <a:pt x="655018" y="38901"/>
                </a:lnTo>
                <a:lnTo>
                  <a:pt x="684109" y="60674"/>
                </a:lnTo>
                <a:lnTo>
                  <a:pt x="703949" y="91162"/>
                </a:lnTo>
                <a:lnTo>
                  <a:pt x="712470" y="128015"/>
                </a:lnTo>
                <a:lnTo>
                  <a:pt x="712470" y="686285"/>
                </a:lnTo>
                <a:lnTo>
                  <a:pt x="729805" y="659770"/>
                </a:lnTo>
                <a:lnTo>
                  <a:pt x="739902" y="614171"/>
                </a:lnTo>
                <a:lnTo>
                  <a:pt x="740664" y="608075"/>
                </a:lnTo>
                <a:close/>
              </a:path>
              <a:path w="741045" h="741045">
                <a:moveTo>
                  <a:pt x="712470" y="686285"/>
                </a:moveTo>
                <a:lnTo>
                  <a:pt x="712470" y="613410"/>
                </a:lnTo>
                <a:lnTo>
                  <a:pt x="711708" y="618744"/>
                </a:lnTo>
                <a:lnTo>
                  <a:pt x="701759" y="654341"/>
                </a:lnTo>
                <a:lnTo>
                  <a:pt x="679599" y="684047"/>
                </a:lnTo>
                <a:lnTo>
                  <a:pt x="648728" y="704533"/>
                </a:lnTo>
                <a:lnTo>
                  <a:pt x="612648" y="712469"/>
                </a:lnTo>
                <a:lnTo>
                  <a:pt x="132588" y="712469"/>
                </a:lnTo>
                <a:lnTo>
                  <a:pt x="64117" y="687243"/>
                </a:lnTo>
                <a:lnTo>
                  <a:pt x="28956" y="623316"/>
                </a:lnTo>
                <a:lnTo>
                  <a:pt x="27432" y="612647"/>
                </a:lnTo>
                <a:lnTo>
                  <a:pt x="27432" y="688541"/>
                </a:lnTo>
                <a:lnTo>
                  <a:pt x="58674" y="718566"/>
                </a:lnTo>
                <a:lnTo>
                  <a:pt x="99912" y="736653"/>
                </a:lnTo>
                <a:lnTo>
                  <a:pt x="614934" y="740664"/>
                </a:lnTo>
                <a:lnTo>
                  <a:pt x="621792" y="739902"/>
                </a:lnTo>
                <a:lnTo>
                  <a:pt x="667207" y="726707"/>
                </a:lnTo>
                <a:lnTo>
                  <a:pt x="704392" y="698639"/>
                </a:lnTo>
                <a:lnTo>
                  <a:pt x="712470" y="686285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1126" y="2843022"/>
            <a:ext cx="3122295" cy="1533525"/>
          </a:xfrm>
          <a:custGeom>
            <a:avLst/>
            <a:gdLst/>
            <a:ahLst/>
            <a:cxnLst/>
            <a:rect l="l" t="t" r="r" b="b"/>
            <a:pathLst>
              <a:path w="3122295" h="1533525">
                <a:moveTo>
                  <a:pt x="3121914" y="13716"/>
                </a:moveTo>
                <a:lnTo>
                  <a:pt x="3121914" y="9906"/>
                </a:lnTo>
                <a:lnTo>
                  <a:pt x="3120390" y="6858"/>
                </a:lnTo>
                <a:lnTo>
                  <a:pt x="3118104" y="3810"/>
                </a:lnTo>
                <a:lnTo>
                  <a:pt x="3115056" y="1524"/>
                </a:lnTo>
                <a:lnTo>
                  <a:pt x="3112008" y="0"/>
                </a:lnTo>
                <a:lnTo>
                  <a:pt x="11430" y="0"/>
                </a:lnTo>
                <a:lnTo>
                  <a:pt x="5334" y="6096"/>
                </a:lnTo>
                <a:lnTo>
                  <a:pt x="0" y="752094"/>
                </a:lnTo>
                <a:lnTo>
                  <a:pt x="0" y="755904"/>
                </a:lnTo>
                <a:lnTo>
                  <a:pt x="1524" y="759714"/>
                </a:lnTo>
                <a:lnTo>
                  <a:pt x="3810" y="762000"/>
                </a:lnTo>
                <a:lnTo>
                  <a:pt x="6858" y="764286"/>
                </a:lnTo>
                <a:lnTo>
                  <a:pt x="9906" y="765810"/>
                </a:lnTo>
                <a:lnTo>
                  <a:pt x="13716" y="765810"/>
                </a:lnTo>
                <a:lnTo>
                  <a:pt x="13716" y="738378"/>
                </a:lnTo>
                <a:lnTo>
                  <a:pt x="19050" y="738378"/>
                </a:lnTo>
                <a:lnTo>
                  <a:pt x="19050" y="27432"/>
                </a:lnTo>
                <a:lnTo>
                  <a:pt x="32766" y="13716"/>
                </a:lnTo>
                <a:lnTo>
                  <a:pt x="32766" y="27432"/>
                </a:lnTo>
                <a:lnTo>
                  <a:pt x="3094352" y="27432"/>
                </a:lnTo>
                <a:lnTo>
                  <a:pt x="3094482" y="13716"/>
                </a:lnTo>
                <a:lnTo>
                  <a:pt x="3108198" y="27432"/>
                </a:lnTo>
                <a:lnTo>
                  <a:pt x="3108198" y="751332"/>
                </a:lnTo>
                <a:lnTo>
                  <a:pt x="3108960" y="751332"/>
                </a:lnTo>
                <a:lnTo>
                  <a:pt x="3115056" y="745236"/>
                </a:lnTo>
                <a:lnTo>
                  <a:pt x="3115056" y="737616"/>
                </a:lnTo>
                <a:lnTo>
                  <a:pt x="3121914" y="13716"/>
                </a:lnTo>
                <a:close/>
              </a:path>
              <a:path w="3122295" h="1533525">
                <a:moveTo>
                  <a:pt x="28278" y="738378"/>
                </a:moveTo>
                <a:lnTo>
                  <a:pt x="13716" y="738378"/>
                </a:lnTo>
                <a:lnTo>
                  <a:pt x="28194" y="752094"/>
                </a:lnTo>
                <a:lnTo>
                  <a:pt x="28278" y="738378"/>
                </a:lnTo>
                <a:close/>
              </a:path>
              <a:path w="3122295" h="1533525">
                <a:moveTo>
                  <a:pt x="866394" y="1504950"/>
                </a:moveTo>
                <a:lnTo>
                  <a:pt x="866394" y="744474"/>
                </a:lnTo>
                <a:lnTo>
                  <a:pt x="859536" y="738378"/>
                </a:lnTo>
                <a:lnTo>
                  <a:pt x="28278" y="738378"/>
                </a:lnTo>
                <a:lnTo>
                  <a:pt x="28194" y="752094"/>
                </a:lnTo>
                <a:lnTo>
                  <a:pt x="13716" y="738378"/>
                </a:lnTo>
                <a:lnTo>
                  <a:pt x="13716" y="765810"/>
                </a:lnTo>
                <a:lnTo>
                  <a:pt x="838200" y="765810"/>
                </a:lnTo>
                <a:lnTo>
                  <a:pt x="838200" y="752094"/>
                </a:lnTo>
                <a:lnTo>
                  <a:pt x="851916" y="765810"/>
                </a:lnTo>
                <a:lnTo>
                  <a:pt x="851916" y="1504950"/>
                </a:lnTo>
                <a:lnTo>
                  <a:pt x="866394" y="1504950"/>
                </a:lnTo>
                <a:close/>
              </a:path>
              <a:path w="3122295" h="1533525">
                <a:moveTo>
                  <a:pt x="32766" y="13716"/>
                </a:moveTo>
                <a:lnTo>
                  <a:pt x="19050" y="27432"/>
                </a:lnTo>
                <a:lnTo>
                  <a:pt x="32681" y="27432"/>
                </a:lnTo>
                <a:lnTo>
                  <a:pt x="32766" y="13716"/>
                </a:lnTo>
                <a:close/>
              </a:path>
              <a:path w="3122295" h="1533525">
                <a:moveTo>
                  <a:pt x="32681" y="27432"/>
                </a:moveTo>
                <a:lnTo>
                  <a:pt x="19050" y="27432"/>
                </a:lnTo>
                <a:lnTo>
                  <a:pt x="19050" y="738378"/>
                </a:lnTo>
                <a:lnTo>
                  <a:pt x="28278" y="738378"/>
                </a:lnTo>
                <a:lnTo>
                  <a:pt x="32681" y="27432"/>
                </a:lnTo>
                <a:close/>
              </a:path>
              <a:path w="3122295" h="1533525">
                <a:moveTo>
                  <a:pt x="32766" y="27432"/>
                </a:moveTo>
                <a:lnTo>
                  <a:pt x="32766" y="13716"/>
                </a:lnTo>
                <a:lnTo>
                  <a:pt x="32681" y="27432"/>
                </a:lnTo>
                <a:close/>
              </a:path>
              <a:path w="3122295" h="1533525">
                <a:moveTo>
                  <a:pt x="851916" y="765810"/>
                </a:moveTo>
                <a:lnTo>
                  <a:pt x="838200" y="752094"/>
                </a:lnTo>
                <a:lnTo>
                  <a:pt x="838200" y="765810"/>
                </a:lnTo>
                <a:lnTo>
                  <a:pt x="851916" y="765810"/>
                </a:lnTo>
                <a:close/>
              </a:path>
              <a:path w="3122295" h="1533525">
                <a:moveTo>
                  <a:pt x="866394" y="1533144"/>
                </a:moveTo>
                <a:lnTo>
                  <a:pt x="866394" y="1518666"/>
                </a:lnTo>
                <a:lnTo>
                  <a:pt x="851916" y="1504950"/>
                </a:lnTo>
                <a:lnTo>
                  <a:pt x="851916" y="765810"/>
                </a:lnTo>
                <a:lnTo>
                  <a:pt x="838200" y="765810"/>
                </a:lnTo>
                <a:lnTo>
                  <a:pt x="838200" y="1526286"/>
                </a:lnTo>
                <a:lnTo>
                  <a:pt x="844296" y="1533144"/>
                </a:lnTo>
                <a:lnTo>
                  <a:pt x="866394" y="1533144"/>
                </a:lnTo>
                <a:close/>
              </a:path>
              <a:path w="3122295" h="1533525">
                <a:moveTo>
                  <a:pt x="1536954" y="1504950"/>
                </a:moveTo>
                <a:lnTo>
                  <a:pt x="851916" y="1504950"/>
                </a:lnTo>
                <a:lnTo>
                  <a:pt x="866394" y="1518666"/>
                </a:lnTo>
                <a:lnTo>
                  <a:pt x="866394" y="1533144"/>
                </a:lnTo>
                <a:lnTo>
                  <a:pt x="1522476" y="1533144"/>
                </a:lnTo>
                <a:lnTo>
                  <a:pt x="1522476" y="1518666"/>
                </a:lnTo>
                <a:lnTo>
                  <a:pt x="1536954" y="1504950"/>
                </a:lnTo>
                <a:close/>
              </a:path>
              <a:path w="3122295" h="1533525">
                <a:moveTo>
                  <a:pt x="3087753" y="723900"/>
                </a:moveTo>
                <a:lnTo>
                  <a:pt x="1840230" y="723900"/>
                </a:lnTo>
                <a:lnTo>
                  <a:pt x="1838706" y="724662"/>
                </a:lnTo>
                <a:lnTo>
                  <a:pt x="1642872" y="811530"/>
                </a:lnTo>
                <a:lnTo>
                  <a:pt x="1639824" y="813054"/>
                </a:lnTo>
                <a:lnTo>
                  <a:pt x="1637538" y="815340"/>
                </a:lnTo>
                <a:lnTo>
                  <a:pt x="1636014" y="817626"/>
                </a:lnTo>
                <a:lnTo>
                  <a:pt x="1524762" y="1020318"/>
                </a:lnTo>
                <a:lnTo>
                  <a:pt x="1523238" y="1022604"/>
                </a:lnTo>
                <a:lnTo>
                  <a:pt x="1522476" y="1024890"/>
                </a:lnTo>
                <a:lnTo>
                  <a:pt x="1522476" y="1504950"/>
                </a:lnTo>
                <a:lnTo>
                  <a:pt x="1536954" y="1504950"/>
                </a:lnTo>
                <a:lnTo>
                  <a:pt x="1536954" y="1533144"/>
                </a:lnTo>
                <a:lnTo>
                  <a:pt x="1544574" y="1533144"/>
                </a:lnTo>
                <a:lnTo>
                  <a:pt x="1549146" y="1528000"/>
                </a:lnTo>
                <a:lnTo>
                  <a:pt x="1549146" y="1034034"/>
                </a:lnTo>
                <a:lnTo>
                  <a:pt x="1550670" y="1027176"/>
                </a:lnTo>
                <a:lnTo>
                  <a:pt x="1550670" y="1031257"/>
                </a:lnTo>
                <a:lnTo>
                  <a:pt x="1654302" y="842448"/>
                </a:lnTo>
                <a:lnTo>
                  <a:pt x="1654302" y="837438"/>
                </a:lnTo>
                <a:lnTo>
                  <a:pt x="1660398" y="831342"/>
                </a:lnTo>
                <a:lnTo>
                  <a:pt x="1660398" y="834723"/>
                </a:lnTo>
                <a:lnTo>
                  <a:pt x="1844040" y="752945"/>
                </a:lnTo>
                <a:lnTo>
                  <a:pt x="1844040" y="751332"/>
                </a:lnTo>
                <a:lnTo>
                  <a:pt x="1849374" y="750570"/>
                </a:lnTo>
                <a:lnTo>
                  <a:pt x="1849374" y="751332"/>
                </a:lnTo>
                <a:lnTo>
                  <a:pt x="3087624" y="751332"/>
                </a:lnTo>
                <a:lnTo>
                  <a:pt x="3087624" y="737616"/>
                </a:lnTo>
                <a:lnTo>
                  <a:pt x="3087753" y="723900"/>
                </a:lnTo>
                <a:close/>
              </a:path>
              <a:path w="3122295" h="1533525">
                <a:moveTo>
                  <a:pt x="1536954" y="1533144"/>
                </a:moveTo>
                <a:lnTo>
                  <a:pt x="1536954" y="1504950"/>
                </a:lnTo>
                <a:lnTo>
                  <a:pt x="1522476" y="1518666"/>
                </a:lnTo>
                <a:lnTo>
                  <a:pt x="1522476" y="1533144"/>
                </a:lnTo>
                <a:lnTo>
                  <a:pt x="1536954" y="1533144"/>
                </a:lnTo>
                <a:close/>
              </a:path>
              <a:path w="3122295" h="1533525">
                <a:moveTo>
                  <a:pt x="1550670" y="1031257"/>
                </a:moveTo>
                <a:lnTo>
                  <a:pt x="1550670" y="1027176"/>
                </a:lnTo>
                <a:lnTo>
                  <a:pt x="1549146" y="1034034"/>
                </a:lnTo>
                <a:lnTo>
                  <a:pt x="1550670" y="1031257"/>
                </a:lnTo>
                <a:close/>
              </a:path>
              <a:path w="3122295" h="1533525">
                <a:moveTo>
                  <a:pt x="1550670" y="1526286"/>
                </a:moveTo>
                <a:lnTo>
                  <a:pt x="1550670" y="1031257"/>
                </a:lnTo>
                <a:lnTo>
                  <a:pt x="1549146" y="1034034"/>
                </a:lnTo>
                <a:lnTo>
                  <a:pt x="1549146" y="1528000"/>
                </a:lnTo>
                <a:lnTo>
                  <a:pt x="1550670" y="1526286"/>
                </a:lnTo>
                <a:close/>
              </a:path>
              <a:path w="3122295" h="1533525">
                <a:moveTo>
                  <a:pt x="1660398" y="831342"/>
                </a:moveTo>
                <a:lnTo>
                  <a:pt x="1654302" y="837438"/>
                </a:lnTo>
                <a:lnTo>
                  <a:pt x="1657941" y="835817"/>
                </a:lnTo>
                <a:lnTo>
                  <a:pt x="1660398" y="831342"/>
                </a:lnTo>
                <a:close/>
              </a:path>
              <a:path w="3122295" h="1533525">
                <a:moveTo>
                  <a:pt x="1657941" y="835817"/>
                </a:moveTo>
                <a:lnTo>
                  <a:pt x="1654302" y="837438"/>
                </a:lnTo>
                <a:lnTo>
                  <a:pt x="1654302" y="842448"/>
                </a:lnTo>
                <a:lnTo>
                  <a:pt x="1657941" y="835817"/>
                </a:lnTo>
                <a:close/>
              </a:path>
              <a:path w="3122295" h="1533525">
                <a:moveTo>
                  <a:pt x="1660398" y="834723"/>
                </a:moveTo>
                <a:lnTo>
                  <a:pt x="1660398" y="831342"/>
                </a:lnTo>
                <a:lnTo>
                  <a:pt x="1657941" y="835817"/>
                </a:lnTo>
                <a:lnTo>
                  <a:pt x="1660398" y="834723"/>
                </a:lnTo>
                <a:close/>
              </a:path>
              <a:path w="3122295" h="1533525">
                <a:moveTo>
                  <a:pt x="1849374" y="750570"/>
                </a:moveTo>
                <a:lnTo>
                  <a:pt x="1844040" y="751332"/>
                </a:lnTo>
                <a:lnTo>
                  <a:pt x="1847662" y="751332"/>
                </a:lnTo>
                <a:lnTo>
                  <a:pt x="1849374" y="750570"/>
                </a:lnTo>
                <a:close/>
              </a:path>
              <a:path w="3122295" h="1533525">
                <a:moveTo>
                  <a:pt x="1847662" y="751332"/>
                </a:moveTo>
                <a:lnTo>
                  <a:pt x="1844040" y="751332"/>
                </a:lnTo>
                <a:lnTo>
                  <a:pt x="1844040" y="752945"/>
                </a:lnTo>
                <a:lnTo>
                  <a:pt x="1847662" y="751332"/>
                </a:lnTo>
                <a:close/>
              </a:path>
              <a:path w="3122295" h="1533525">
                <a:moveTo>
                  <a:pt x="1849374" y="751332"/>
                </a:moveTo>
                <a:lnTo>
                  <a:pt x="1849374" y="750570"/>
                </a:lnTo>
                <a:lnTo>
                  <a:pt x="1847662" y="751332"/>
                </a:lnTo>
                <a:lnTo>
                  <a:pt x="1849374" y="751332"/>
                </a:lnTo>
                <a:close/>
              </a:path>
              <a:path w="3122295" h="1533525">
                <a:moveTo>
                  <a:pt x="3101340" y="723900"/>
                </a:moveTo>
                <a:lnTo>
                  <a:pt x="3087753" y="723900"/>
                </a:lnTo>
                <a:lnTo>
                  <a:pt x="3087624" y="737616"/>
                </a:lnTo>
                <a:lnTo>
                  <a:pt x="3101340" y="723900"/>
                </a:lnTo>
                <a:close/>
              </a:path>
              <a:path w="3122295" h="1533525">
                <a:moveTo>
                  <a:pt x="3101340" y="751332"/>
                </a:moveTo>
                <a:lnTo>
                  <a:pt x="3101340" y="723900"/>
                </a:lnTo>
                <a:lnTo>
                  <a:pt x="3087624" y="737616"/>
                </a:lnTo>
                <a:lnTo>
                  <a:pt x="3087624" y="751332"/>
                </a:lnTo>
                <a:lnTo>
                  <a:pt x="3101340" y="751332"/>
                </a:lnTo>
                <a:close/>
              </a:path>
              <a:path w="3122295" h="1533525">
                <a:moveTo>
                  <a:pt x="3108198" y="751332"/>
                </a:moveTo>
                <a:lnTo>
                  <a:pt x="3108198" y="27432"/>
                </a:lnTo>
                <a:lnTo>
                  <a:pt x="3094352" y="27432"/>
                </a:lnTo>
                <a:lnTo>
                  <a:pt x="3087753" y="723900"/>
                </a:lnTo>
                <a:lnTo>
                  <a:pt x="3101340" y="723900"/>
                </a:lnTo>
                <a:lnTo>
                  <a:pt x="3101340" y="751332"/>
                </a:lnTo>
                <a:lnTo>
                  <a:pt x="3108198" y="751332"/>
                </a:lnTo>
                <a:close/>
              </a:path>
              <a:path w="3122295" h="1533525">
                <a:moveTo>
                  <a:pt x="3108198" y="27432"/>
                </a:moveTo>
                <a:lnTo>
                  <a:pt x="3094482" y="13716"/>
                </a:lnTo>
                <a:lnTo>
                  <a:pt x="3094352" y="27432"/>
                </a:lnTo>
                <a:lnTo>
                  <a:pt x="3108198" y="27432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3935" y="1906523"/>
            <a:ext cx="0" cy="5751830"/>
          </a:xfrm>
          <a:custGeom>
            <a:avLst/>
            <a:gdLst/>
            <a:ahLst/>
            <a:cxnLst/>
            <a:rect l="l" t="t" r="r" b="b"/>
            <a:pathLst>
              <a:path h="5751830">
                <a:moveTo>
                  <a:pt x="0" y="0"/>
                </a:moveTo>
                <a:lnTo>
                  <a:pt x="0" y="5751576"/>
                </a:lnTo>
              </a:path>
            </a:pathLst>
          </a:custGeom>
          <a:ln w="10668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(5)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Yet </a:t>
            </a:r>
            <a:r>
              <a:rPr dirty="0"/>
              <a:t>More</a:t>
            </a:r>
            <a:r>
              <a:rPr spc="25" dirty="0"/>
              <a:t> </a:t>
            </a:r>
            <a:r>
              <a:rPr spc="-10" dirty="0"/>
              <a:t>Terminologies:</a:t>
            </a: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/>
              <a:t>Directed Acyclic </a:t>
            </a:r>
            <a:r>
              <a:rPr sz="2650" spc="-20" dirty="0"/>
              <a:t>Graph</a:t>
            </a:r>
            <a:r>
              <a:rPr sz="2650" spc="-30" dirty="0"/>
              <a:t> </a:t>
            </a:r>
            <a:r>
              <a:rPr sz="2650" spc="-20" dirty="0"/>
              <a:t>(DAG)</a:t>
            </a:r>
            <a:endParaRPr sz="2650"/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Directed graph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latin typeface="Calibri"/>
                <a:cs typeface="Calibri"/>
              </a:rPr>
              <a:t>has no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cycle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60" dirty="0"/>
              <a:t>Tree </a:t>
            </a:r>
            <a:r>
              <a:rPr sz="2650" spc="-20" dirty="0"/>
              <a:t>(bottom</a:t>
            </a:r>
            <a:r>
              <a:rPr sz="2650" spc="-10" dirty="0"/>
              <a:t> </a:t>
            </a:r>
            <a:r>
              <a:rPr sz="2650" spc="-15" dirty="0"/>
              <a:t>left)</a:t>
            </a:r>
            <a:endParaRPr sz="2650"/>
          </a:p>
          <a:p>
            <a:pPr marL="829944" marR="596900" lvl="1" indent="-31432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Connected </a:t>
            </a:r>
            <a:r>
              <a:rPr sz="2200" spc="-10" dirty="0">
                <a:latin typeface="Calibri"/>
                <a:cs typeface="Calibri"/>
              </a:rPr>
              <a:t>graph, </a:t>
            </a:r>
            <a:r>
              <a:rPr sz="2200" dirty="0">
                <a:latin typeface="Calibri"/>
                <a:cs typeface="Calibri"/>
              </a:rPr>
              <a:t>E = V ‐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1,  one </a:t>
            </a:r>
            <a:r>
              <a:rPr sz="2200" spc="-5" dirty="0">
                <a:latin typeface="Calibri"/>
                <a:cs typeface="Calibri"/>
              </a:rPr>
              <a:t>unique path between  </a:t>
            </a:r>
            <a:r>
              <a:rPr sz="2200" spc="-15" dirty="0">
                <a:latin typeface="Calibri"/>
                <a:cs typeface="Calibri"/>
              </a:rPr>
              <a:t>any </a:t>
            </a:r>
            <a:r>
              <a:rPr sz="2200" spc="-5" dirty="0">
                <a:latin typeface="Calibri"/>
                <a:cs typeface="Calibri"/>
              </a:rPr>
              <a:t>pair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vertices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/>
              <a:t>Bipartite Graph (bottom</a:t>
            </a:r>
            <a:r>
              <a:rPr sz="2600" spc="-75" dirty="0"/>
              <a:t> </a:t>
            </a:r>
            <a:r>
              <a:rPr sz="2600" spc="5" dirty="0"/>
              <a:t>right)</a:t>
            </a:r>
            <a:endParaRPr sz="2600"/>
          </a:p>
          <a:p>
            <a:pPr marL="829944" marR="191770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If </a:t>
            </a:r>
            <a:r>
              <a:rPr sz="2200" spc="-10" dirty="0">
                <a:latin typeface="Calibri"/>
                <a:cs typeface="Calibri"/>
              </a:rPr>
              <a:t>we can </a:t>
            </a:r>
            <a:r>
              <a:rPr sz="2200" spc="-5" dirty="0">
                <a:latin typeface="Calibri"/>
                <a:cs typeface="Calibri"/>
              </a:rPr>
              <a:t>partition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vertices 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10" dirty="0">
                <a:latin typeface="Calibri"/>
                <a:cs typeface="Calibri"/>
              </a:rPr>
              <a:t>two </a:t>
            </a:r>
            <a:r>
              <a:rPr sz="2200" spc="-5" dirty="0">
                <a:latin typeface="Calibri"/>
                <a:cs typeface="Calibri"/>
              </a:rPr>
              <a:t>sets </a:t>
            </a:r>
            <a:r>
              <a:rPr sz="2200" dirty="0">
                <a:latin typeface="Calibri"/>
                <a:cs typeface="Calibri"/>
              </a:rPr>
              <a:t>so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there </a:t>
            </a:r>
            <a:r>
              <a:rPr sz="2200" spc="-5" dirty="0">
                <a:latin typeface="Calibri"/>
                <a:cs typeface="Calibri"/>
              </a:rPr>
              <a:t>is  </a:t>
            </a:r>
            <a:r>
              <a:rPr sz="220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edge between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members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ct val="100000"/>
              </a:lnSpc>
            </a:pPr>
            <a:r>
              <a:rPr sz="2200" dirty="0"/>
              <a:t>of the same</a:t>
            </a:r>
            <a:r>
              <a:rPr sz="2200" spc="-90" dirty="0"/>
              <a:t> </a:t>
            </a:r>
            <a:r>
              <a:rPr sz="2200" spc="-5" dirty="0"/>
              <a:t>set</a:t>
            </a:r>
            <a:endParaRPr sz="2200"/>
          </a:p>
        </p:txBody>
      </p:sp>
      <p:sp>
        <p:nvSpPr>
          <p:cNvPr id="4" name="object 4"/>
          <p:cNvSpPr/>
          <p:nvPr/>
        </p:nvSpPr>
        <p:spPr>
          <a:xfrm>
            <a:off x="6255258" y="2628138"/>
            <a:ext cx="3691128" cy="1343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4100" y="4561332"/>
            <a:ext cx="3579876" cy="2577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6059" y="2747772"/>
            <a:ext cx="333375" cy="567055"/>
          </a:xfrm>
          <a:custGeom>
            <a:avLst/>
            <a:gdLst/>
            <a:ahLst/>
            <a:cxnLst/>
            <a:rect l="l" t="t" r="r" b="b"/>
            <a:pathLst>
              <a:path w="333375" h="567054">
                <a:moveTo>
                  <a:pt x="322422" y="197007"/>
                </a:moveTo>
                <a:lnTo>
                  <a:pt x="322422" y="72604"/>
                </a:lnTo>
                <a:lnTo>
                  <a:pt x="322023" y="119689"/>
                </a:lnTo>
                <a:lnTo>
                  <a:pt x="317425" y="166111"/>
                </a:lnTo>
                <a:lnTo>
                  <a:pt x="308736" y="211580"/>
                </a:lnTo>
                <a:lnTo>
                  <a:pt x="296064" y="255807"/>
                </a:lnTo>
                <a:lnTo>
                  <a:pt x="279518" y="298502"/>
                </a:lnTo>
                <a:lnTo>
                  <a:pt x="259203" y="339375"/>
                </a:lnTo>
                <a:lnTo>
                  <a:pt x="235230" y="378138"/>
                </a:lnTo>
                <a:lnTo>
                  <a:pt x="207704" y="414499"/>
                </a:lnTo>
                <a:lnTo>
                  <a:pt x="176735" y="448171"/>
                </a:lnTo>
                <a:lnTo>
                  <a:pt x="142429" y="478863"/>
                </a:lnTo>
                <a:lnTo>
                  <a:pt x="104895" y="506285"/>
                </a:lnTo>
                <a:lnTo>
                  <a:pt x="64241" y="530149"/>
                </a:lnTo>
                <a:lnTo>
                  <a:pt x="20574" y="550164"/>
                </a:lnTo>
                <a:lnTo>
                  <a:pt x="0" y="557784"/>
                </a:lnTo>
                <a:lnTo>
                  <a:pt x="3810" y="566928"/>
                </a:lnTo>
                <a:lnTo>
                  <a:pt x="69392" y="539228"/>
                </a:lnTo>
                <a:lnTo>
                  <a:pt x="110703" y="515051"/>
                </a:lnTo>
                <a:lnTo>
                  <a:pt x="148945" y="487102"/>
                </a:lnTo>
                <a:lnTo>
                  <a:pt x="183983" y="455707"/>
                </a:lnTo>
                <a:lnTo>
                  <a:pt x="215681" y="421189"/>
                </a:lnTo>
                <a:lnTo>
                  <a:pt x="243904" y="383873"/>
                </a:lnTo>
                <a:lnTo>
                  <a:pt x="268519" y="344085"/>
                </a:lnTo>
                <a:lnTo>
                  <a:pt x="289389" y="302150"/>
                </a:lnTo>
                <a:lnTo>
                  <a:pt x="306380" y="258391"/>
                </a:lnTo>
                <a:lnTo>
                  <a:pt x="319356" y="213134"/>
                </a:lnTo>
                <a:lnTo>
                  <a:pt x="322422" y="197007"/>
                </a:lnTo>
                <a:close/>
              </a:path>
              <a:path w="333375" h="567054">
                <a:moveTo>
                  <a:pt x="332851" y="71623"/>
                </a:moveTo>
                <a:lnTo>
                  <a:pt x="328422" y="23622"/>
                </a:lnTo>
                <a:lnTo>
                  <a:pt x="325374" y="0"/>
                </a:lnTo>
                <a:lnTo>
                  <a:pt x="314706" y="2286"/>
                </a:lnTo>
                <a:lnTo>
                  <a:pt x="318516" y="25146"/>
                </a:lnTo>
                <a:lnTo>
                  <a:pt x="322422" y="72604"/>
                </a:lnTo>
                <a:lnTo>
                  <a:pt x="322422" y="197007"/>
                </a:lnTo>
                <a:lnTo>
                  <a:pt x="328184" y="166704"/>
                </a:lnTo>
                <a:lnTo>
                  <a:pt x="332727" y="119425"/>
                </a:lnTo>
                <a:lnTo>
                  <a:pt x="332851" y="716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29172" y="1939404"/>
            <a:ext cx="1444625" cy="629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sz="1950" spc="15" dirty="0">
                <a:latin typeface="Calibri"/>
                <a:cs typeface="Calibri"/>
              </a:rPr>
              <a:t>Out </a:t>
            </a:r>
            <a:r>
              <a:rPr sz="1950" spc="5" dirty="0">
                <a:latin typeface="Calibri"/>
                <a:cs typeface="Calibri"/>
              </a:rPr>
              <a:t>degree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of 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0 =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2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0671" y="3226741"/>
            <a:ext cx="563245" cy="342265"/>
          </a:xfrm>
          <a:custGeom>
            <a:avLst/>
            <a:gdLst/>
            <a:ahLst/>
            <a:cxnLst/>
            <a:rect l="l" t="t" r="r" b="b"/>
            <a:pathLst>
              <a:path w="563245" h="342264">
                <a:moveTo>
                  <a:pt x="563118" y="8710"/>
                </a:moveTo>
                <a:lnTo>
                  <a:pt x="541020" y="4900"/>
                </a:lnTo>
                <a:lnTo>
                  <a:pt x="492487" y="0"/>
                </a:lnTo>
                <a:lnTo>
                  <a:pt x="444502" y="127"/>
                </a:lnTo>
                <a:lnTo>
                  <a:pt x="397329" y="5069"/>
                </a:lnTo>
                <a:lnTo>
                  <a:pt x="351236" y="14610"/>
                </a:lnTo>
                <a:lnTo>
                  <a:pt x="306490" y="28536"/>
                </a:lnTo>
                <a:lnTo>
                  <a:pt x="263356" y="46632"/>
                </a:lnTo>
                <a:lnTo>
                  <a:pt x="222103" y="68685"/>
                </a:lnTo>
                <a:lnTo>
                  <a:pt x="182997" y="94478"/>
                </a:lnTo>
                <a:lnTo>
                  <a:pt x="146305" y="123799"/>
                </a:lnTo>
                <a:lnTo>
                  <a:pt x="112292" y="156432"/>
                </a:lnTo>
                <a:lnTo>
                  <a:pt x="81227" y="192162"/>
                </a:lnTo>
                <a:lnTo>
                  <a:pt x="53376" y="230777"/>
                </a:lnTo>
                <a:lnTo>
                  <a:pt x="29005" y="272059"/>
                </a:lnTo>
                <a:lnTo>
                  <a:pt x="8381" y="315796"/>
                </a:lnTo>
                <a:lnTo>
                  <a:pt x="0" y="337894"/>
                </a:lnTo>
                <a:lnTo>
                  <a:pt x="9906" y="341704"/>
                </a:lnTo>
                <a:lnTo>
                  <a:pt x="18288" y="319606"/>
                </a:lnTo>
                <a:lnTo>
                  <a:pt x="38651" y="276712"/>
                </a:lnTo>
                <a:lnTo>
                  <a:pt x="62593" y="236252"/>
                </a:lnTo>
                <a:lnTo>
                  <a:pt x="89868" y="198433"/>
                </a:lnTo>
                <a:lnTo>
                  <a:pt x="120230" y="163461"/>
                </a:lnTo>
                <a:lnTo>
                  <a:pt x="153432" y="131541"/>
                </a:lnTo>
                <a:lnTo>
                  <a:pt x="189230" y="102879"/>
                </a:lnTo>
                <a:lnTo>
                  <a:pt x="227376" y="77681"/>
                </a:lnTo>
                <a:lnTo>
                  <a:pt x="267624" y="56153"/>
                </a:lnTo>
                <a:lnTo>
                  <a:pt x="309729" y="38500"/>
                </a:lnTo>
                <a:lnTo>
                  <a:pt x="353445" y="24928"/>
                </a:lnTo>
                <a:lnTo>
                  <a:pt x="398526" y="15643"/>
                </a:lnTo>
                <a:lnTo>
                  <a:pt x="444502" y="10874"/>
                </a:lnTo>
                <a:lnTo>
                  <a:pt x="492487" y="10827"/>
                </a:lnTo>
                <a:lnTo>
                  <a:pt x="539496" y="15568"/>
                </a:lnTo>
                <a:lnTo>
                  <a:pt x="560832" y="19378"/>
                </a:lnTo>
                <a:lnTo>
                  <a:pt x="563118" y="87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29197" y="3458832"/>
            <a:ext cx="988694" cy="931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1499"/>
              </a:lnSpc>
            </a:pPr>
            <a:r>
              <a:rPr sz="1950" spc="5" dirty="0">
                <a:latin typeface="Calibri"/>
                <a:cs typeface="Calibri"/>
              </a:rPr>
              <a:t>In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degree 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-5" dirty="0">
                <a:latin typeface="Calibri"/>
                <a:cs typeface="Calibri"/>
              </a:rPr>
              <a:t>vertex  </a:t>
            </a:r>
            <a:r>
              <a:rPr sz="1950" spc="15" dirty="0">
                <a:latin typeface="Calibri"/>
                <a:cs typeface="Calibri"/>
              </a:rPr>
              <a:t>2 =</a:t>
            </a:r>
            <a:r>
              <a:rPr sz="1950" spc="-9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2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63184" y="1906523"/>
            <a:ext cx="0" cy="5751830"/>
          </a:xfrm>
          <a:custGeom>
            <a:avLst/>
            <a:gdLst/>
            <a:ahLst/>
            <a:cxnLst/>
            <a:rect l="l" t="t" r="r" b="b"/>
            <a:pathLst>
              <a:path h="5751830">
                <a:moveTo>
                  <a:pt x="0" y="0"/>
                </a:moveTo>
                <a:lnTo>
                  <a:pt x="0" y="5751576"/>
                </a:lnTo>
              </a:path>
            </a:pathLst>
          </a:custGeom>
          <a:ln w="10668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AB4A-2A95-2F19-9310-065C1EBA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0FA2-AC1F-F78E-DC8A-A192815512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99F8B-0277-BC13-9F79-CFA6C18F4447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0E7A5-E483-D0EC-06A8-E48946D7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89" y="1777362"/>
            <a:ext cx="7964220" cy="341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5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000"/>
              </a:lnSpc>
            </a:pPr>
            <a:r>
              <a:rPr dirty="0"/>
              <a:t>Next, </a:t>
            </a:r>
            <a:r>
              <a:rPr spc="-5" dirty="0"/>
              <a:t>we </a:t>
            </a:r>
            <a:r>
              <a:rPr dirty="0"/>
              <a:t>will discuss three </a:t>
            </a:r>
            <a:r>
              <a:rPr spc="-5" dirty="0"/>
              <a:t>Graph </a:t>
            </a:r>
            <a:r>
              <a:rPr spc="5" dirty="0"/>
              <a:t>DS  </a:t>
            </a:r>
            <a:r>
              <a:rPr u="heavy" spc="-5" dirty="0">
                <a:solidFill>
                  <a:srgbClr val="0000FF"/>
                </a:solidFill>
                <a:hlinkClick r:id="rId2"/>
              </a:rPr>
              <a:t>http://visualgo.net</a:t>
            </a:r>
            <a:r>
              <a:rPr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/graphds.html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000"/>
              </a:lnSpc>
            </a:pPr>
            <a:r>
              <a:rPr dirty="0"/>
              <a:t>This </a:t>
            </a:r>
            <a:r>
              <a:rPr spc="5" dirty="0"/>
              <a:t>DS </a:t>
            </a:r>
            <a:r>
              <a:rPr dirty="0"/>
              <a:t>will </a:t>
            </a:r>
            <a:r>
              <a:rPr spc="5" dirty="0"/>
              <a:t>be </a:t>
            </a:r>
            <a:r>
              <a:rPr spc="-5" dirty="0"/>
              <a:t>revisited </a:t>
            </a:r>
            <a:r>
              <a:rPr dirty="0"/>
              <a:t>in </a:t>
            </a:r>
            <a:r>
              <a:rPr spc="-15" dirty="0"/>
              <a:t>Week </a:t>
            </a:r>
            <a:r>
              <a:rPr dirty="0"/>
              <a:t>06</a:t>
            </a:r>
            <a:r>
              <a:rPr dirty="0">
                <a:latin typeface="Calibri"/>
                <a:cs typeface="Calibri"/>
              </a:rPr>
              <a:t>‐</a:t>
            </a:r>
            <a:r>
              <a:rPr dirty="0"/>
              <a:t>13 </a:t>
            </a:r>
            <a:r>
              <a:rPr spc="5" dirty="0"/>
              <a:t>:O </a:t>
            </a:r>
            <a:r>
              <a:rPr dirty="0"/>
              <a:t>(i.e. </a:t>
            </a:r>
            <a:r>
              <a:rPr spc="5" dirty="0"/>
              <a:t>very </a:t>
            </a:r>
            <a:r>
              <a:rPr dirty="0"/>
              <a:t>important)  </a:t>
            </a:r>
            <a:r>
              <a:rPr spc="-10" dirty="0"/>
              <a:t>Reference: </a:t>
            </a:r>
            <a:r>
              <a:rPr spc="5" dirty="0"/>
              <a:t>CP3 </a:t>
            </a:r>
            <a:r>
              <a:rPr dirty="0"/>
              <a:t>Section</a:t>
            </a:r>
            <a:r>
              <a:rPr spc="-10" dirty="0"/>
              <a:t> </a:t>
            </a:r>
            <a:r>
              <a:rPr spc="5" dirty="0"/>
              <a:t>2.4.1</a:t>
            </a: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4400" b="1" spc="-10" dirty="0">
                <a:solidFill>
                  <a:srgbClr val="000000"/>
                </a:solidFill>
                <a:latin typeface="Calibri"/>
                <a:cs typeface="Calibri"/>
              </a:rPr>
              <a:t>GRAPH </a:t>
            </a:r>
            <a:r>
              <a:rPr sz="4400" b="1" spc="-204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4400" b="1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spc="-15" dirty="0">
                <a:solidFill>
                  <a:srgbClr val="000000"/>
                </a:solidFill>
                <a:latin typeface="Calibri"/>
                <a:cs typeface="Calibri"/>
              </a:rPr>
              <a:t>STRUCTURES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3435">
              <a:lnSpc>
                <a:spcPct val="100000"/>
              </a:lnSpc>
            </a:pPr>
            <a:r>
              <a:rPr spc="-5" dirty="0"/>
              <a:t>Adjacency</a:t>
            </a:r>
            <a:r>
              <a:rPr spc="-85" dirty="0"/>
              <a:t> </a:t>
            </a:r>
            <a:r>
              <a:rPr spc="-2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487" y="1903984"/>
            <a:ext cx="8535670" cy="430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dirty="0">
                <a:latin typeface="Calibri"/>
                <a:cs typeface="Calibri"/>
              </a:rPr>
              <a:t>Format: </a:t>
            </a:r>
            <a:r>
              <a:rPr sz="3050" spc="10" dirty="0">
                <a:latin typeface="Calibri"/>
                <a:cs typeface="Calibri"/>
              </a:rPr>
              <a:t>a </a:t>
            </a:r>
            <a:r>
              <a:rPr sz="3050" spc="15" dirty="0">
                <a:latin typeface="Calibri"/>
                <a:cs typeface="Calibri"/>
              </a:rPr>
              <a:t>2D </a:t>
            </a:r>
            <a:r>
              <a:rPr sz="3050" spc="-15" dirty="0">
                <a:latin typeface="Calibri"/>
                <a:cs typeface="Calibri"/>
              </a:rPr>
              <a:t>array </a:t>
            </a:r>
            <a:r>
              <a:rPr sz="3050" b="1" spc="5" dirty="0">
                <a:latin typeface="Calibri"/>
                <a:cs typeface="Calibri"/>
              </a:rPr>
              <a:t>AdjMatrix </a:t>
            </a:r>
            <a:r>
              <a:rPr sz="3050" spc="10" dirty="0">
                <a:latin typeface="Calibri"/>
                <a:cs typeface="Calibri"/>
              </a:rPr>
              <a:t>(see an </a:t>
            </a:r>
            <a:r>
              <a:rPr sz="3050" spc="-5" dirty="0">
                <a:latin typeface="Calibri"/>
                <a:cs typeface="Calibri"/>
              </a:rPr>
              <a:t>example</a:t>
            </a:r>
            <a:r>
              <a:rPr sz="3050" spc="3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below)</a:t>
            </a:r>
            <a:endParaRPr sz="3050">
              <a:latin typeface="Calibri"/>
              <a:cs typeface="Calibri"/>
            </a:endParaRPr>
          </a:p>
          <a:p>
            <a:pPr marL="12700" marR="323850">
              <a:lnSpc>
                <a:spcPct val="101600"/>
              </a:lnSpc>
              <a:spcBef>
                <a:spcPts val="2455"/>
              </a:spcBef>
            </a:pPr>
            <a:r>
              <a:rPr sz="3050" spc="10" dirty="0">
                <a:latin typeface="Calibri"/>
                <a:cs typeface="Calibri"/>
              </a:rPr>
              <a:t>Cell </a:t>
            </a:r>
            <a:r>
              <a:rPr sz="3050" b="1" spc="5" dirty="0">
                <a:latin typeface="Calibri"/>
                <a:cs typeface="Calibri"/>
              </a:rPr>
              <a:t>AdjMatrix[i][j] </a:t>
            </a:r>
            <a:r>
              <a:rPr sz="3050" dirty="0">
                <a:latin typeface="Calibri"/>
                <a:cs typeface="Calibri"/>
              </a:rPr>
              <a:t>contains value </a:t>
            </a:r>
            <a:r>
              <a:rPr sz="3050" spc="10" dirty="0">
                <a:latin typeface="Calibri"/>
                <a:cs typeface="Calibri"/>
              </a:rPr>
              <a:t>1 </a:t>
            </a:r>
            <a:r>
              <a:rPr sz="3050" spc="5" dirty="0">
                <a:latin typeface="Calibri"/>
                <a:cs typeface="Calibri"/>
              </a:rPr>
              <a:t>if </a:t>
            </a:r>
            <a:r>
              <a:rPr sz="3050" dirty="0">
                <a:latin typeface="Calibri"/>
                <a:cs typeface="Calibri"/>
              </a:rPr>
              <a:t>there </a:t>
            </a:r>
            <a:r>
              <a:rPr sz="3050" spc="-10" dirty="0">
                <a:latin typeface="Calibri"/>
                <a:cs typeface="Calibri"/>
              </a:rPr>
              <a:t>exist </a:t>
            </a:r>
            <a:r>
              <a:rPr sz="3050" spc="10" dirty="0">
                <a:latin typeface="Calibri"/>
                <a:cs typeface="Calibri"/>
              </a:rPr>
              <a:t>an  </a:t>
            </a:r>
            <a:r>
              <a:rPr sz="3050" spc="5" dirty="0">
                <a:latin typeface="Calibri"/>
                <a:cs typeface="Calibri"/>
              </a:rPr>
              <a:t>edge </a:t>
            </a:r>
            <a:r>
              <a:rPr sz="3050" b="1" spc="10" dirty="0">
                <a:latin typeface="Calibri"/>
                <a:cs typeface="Calibri"/>
              </a:rPr>
              <a:t>i</a:t>
            </a:r>
            <a:r>
              <a:rPr sz="3050" spc="10" dirty="0">
                <a:latin typeface="Wingdings"/>
                <a:cs typeface="Wingdings"/>
              </a:rPr>
              <a:t></a:t>
            </a:r>
            <a:r>
              <a:rPr sz="3050" b="1" spc="10" dirty="0">
                <a:latin typeface="Calibri"/>
                <a:cs typeface="Calibri"/>
              </a:rPr>
              <a:t>j </a:t>
            </a:r>
            <a:r>
              <a:rPr sz="3050" spc="10" dirty="0">
                <a:latin typeface="Calibri"/>
                <a:cs typeface="Calibri"/>
              </a:rPr>
              <a:t>in G, otherwise </a:t>
            </a:r>
            <a:r>
              <a:rPr sz="3050" b="1" spc="5" dirty="0">
                <a:latin typeface="Calibri"/>
                <a:cs typeface="Calibri"/>
              </a:rPr>
              <a:t>AdjMatrix[i][j] </a:t>
            </a:r>
            <a:r>
              <a:rPr sz="3050" dirty="0">
                <a:latin typeface="Calibri"/>
                <a:cs typeface="Calibri"/>
              </a:rPr>
              <a:t>contains</a:t>
            </a:r>
            <a:r>
              <a:rPr sz="3050" spc="2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0</a:t>
            </a:r>
            <a:endParaRPr sz="3050">
              <a:latin typeface="Calibri"/>
              <a:cs typeface="Calibri"/>
            </a:endParaRPr>
          </a:p>
          <a:p>
            <a:pPr marL="389890" marR="603250" indent="-377190">
              <a:lnSpc>
                <a:spcPct val="100499"/>
              </a:lnSpc>
              <a:spcBef>
                <a:spcPts val="665"/>
              </a:spcBef>
              <a:buFont typeface="Arial"/>
              <a:buChar char="•"/>
              <a:tabLst>
                <a:tab pos="390525" algn="l"/>
              </a:tabLst>
            </a:pPr>
            <a:r>
              <a:rPr sz="2600" dirty="0">
                <a:latin typeface="Calibri"/>
                <a:cs typeface="Calibri"/>
              </a:rPr>
              <a:t>For </a:t>
            </a:r>
            <a:r>
              <a:rPr sz="2600" spc="5" dirty="0">
                <a:latin typeface="Calibri"/>
                <a:cs typeface="Calibri"/>
              </a:rPr>
              <a:t>weighted </a:t>
            </a:r>
            <a:r>
              <a:rPr sz="2600" dirty="0">
                <a:latin typeface="Calibri"/>
                <a:cs typeface="Calibri"/>
              </a:rPr>
              <a:t>graph, </a:t>
            </a:r>
            <a:r>
              <a:rPr sz="2600" b="1" spc="10" dirty="0">
                <a:latin typeface="Calibri"/>
                <a:cs typeface="Calibri"/>
              </a:rPr>
              <a:t>AdjMatrix[i][j] </a:t>
            </a:r>
            <a:r>
              <a:rPr sz="2600" dirty="0">
                <a:latin typeface="Calibri"/>
                <a:cs typeface="Calibri"/>
              </a:rPr>
              <a:t>contains </a:t>
            </a:r>
            <a:r>
              <a:rPr sz="2600" spc="10" dirty="0">
                <a:latin typeface="Calibri"/>
                <a:cs typeface="Calibri"/>
              </a:rPr>
              <a:t>the </a:t>
            </a:r>
            <a:r>
              <a:rPr sz="2600" spc="5" dirty="0">
                <a:latin typeface="Calibri"/>
                <a:cs typeface="Calibri"/>
              </a:rPr>
              <a:t>weight  </a:t>
            </a:r>
            <a:r>
              <a:rPr sz="2650" spc="-10" dirty="0">
                <a:latin typeface="Calibri"/>
                <a:cs typeface="Calibri"/>
              </a:rPr>
              <a:t>of </a:t>
            </a:r>
            <a:r>
              <a:rPr sz="2650" spc="-15" dirty="0">
                <a:latin typeface="Calibri"/>
                <a:cs typeface="Calibri"/>
              </a:rPr>
              <a:t>edge 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spc="-10" dirty="0">
                <a:latin typeface="Wingdings"/>
                <a:cs typeface="Wingdings"/>
              </a:rPr>
              <a:t></a:t>
            </a:r>
            <a:r>
              <a:rPr sz="2650" b="1" spc="-10" dirty="0">
                <a:latin typeface="Calibri"/>
                <a:cs typeface="Calibri"/>
              </a:rPr>
              <a:t>j</a:t>
            </a:r>
            <a:r>
              <a:rPr sz="2650" spc="-10" dirty="0">
                <a:latin typeface="Calibri"/>
                <a:cs typeface="Calibri"/>
              </a:rPr>
              <a:t>, not </a:t>
            </a:r>
            <a:r>
              <a:rPr sz="2650" spc="-15" dirty="0">
                <a:latin typeface="Calibri"/>
                <a:cs typeface="Calibri"/>
              </a:rPr>
              <a:t>just </a:t>
            </a:r>
            <a:r>
              <a:rPr sz="2650" spc="-5" dirty="0">
                <a:latin typeface="Calibri"/>
                <a:cs typeface="Calibri"/>
              </a:rPr>
              <a:t>binary </a:t>
            </a:r>
            <a:r>
              <a:rPr sz="2650" spc="-15" dirty="0">
                <a:latin typeface="Calibri"/>
                <a:cs typeface="Calibri"/>
              </a:rPr>
              <a:t>values </a:t>
            </a:r>
            <a:r>
              <a:rPr sz="2650" spc="-10" dirty="0">
                <a:latin typeface="Calibri"/>
                <a:cs typeface="Calibri"/>
              </a:rPr>
              <a:t>{1,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0}.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3050" b="1" spc="5" dirty="0">
                <a:latin typeface="Calibri"/>
                <a:cs typeface="Calibri"/>
              </a:rPr>
              <a:t>Space Complexity</a:t>
            </a:r>
            <a:r>
              <a:rPr sz="3050" spc="5" dirty="0">
                <a:latin typeface="Calibri"/>
                <a:cs typeface="Calibri"/>
              </a:rPr>
              <a:t>:</a:t>
            </a:r>
            <a:r>
              <a:rPr sz="3050" spc="-1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O(V</a:t>
            </a:r>
            <a:r>
              <a:rPr sz="3075" b="1" spc="7" baseline="24390" dirty="0">
                <a:latin typeface="Calibri"/>
                <a:cs typeface="Calibri"/>
              </a:rPr>
              <a:t>2</a:t>
            </a:r>
            <a:r>
              <a:rPr sz="3050" b="1" spc="5" dirty="0">
                <a:latin typeface="Calibri"/>
                <a:cs typeface="Calibri"/>
              </a:rPr>
              <a:t>)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ts val="3120"/>
              </a:lnSpc>
              <a:spcBef>
                <a:spcPts val="705"/>
              </a:spcBef>
              <a:buFont typeface="Arial"/>
              <a:buChar char="•"/>
              <a:tabLst>
                <a:tab pos="390525" algn="l"/>
              </a:tabLst>
            </a:pPr>
            <a:r>
              <a:rPr sz="2600" b="1" spc="20" dirty="0">
                <a:latin typeface="Calibri"/>
                <a:cs typeface="Calibri"/>
              </a:rPr>
              <a:t>V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15" dirty="0">
                <a:latin typeface="Calibri"/>
                <a:cs typeface="Calibri"/>
              </a:rPr>
              <a:t>|V|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=</a:t>
            </a:r>
            <a:endParaRPr sz="2600">
              <a:latin typeface="Calibri"/>
              <a:cs typeface="Calibri"/>
            </a:endParaRPr>
          </a:p>
          <a:p>
            <a:pPr marR="4559935" algn="ctr">
              <a:lnSpc>
                <a:spcPct val="100000"/>
              </a:lnSpc>
            </a:pPr>
            <a:r>
              <a:rPr sz="2650" spc="-10" dirty="0">
                <a:latin typeface="Calibri"/>
                <a:cs typeface="Calibri"/>
              </a:rPr>
              <a:t>number of vertices in</a:t>
            </a:r>
            <a:r>
              <a:rPr sz="2650" spc="-5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G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9344" y="5430011"/>
            <a:ext cx="4464558" cy="2103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5390">
              <a:lnSpc>
                <a:spcPct val="100000"/>
              </a:lnSpc>
            </a:pPr>
            <a:r>
              <a:rPr spc="-5" dirty="0"/>
              <a:t>Adjacency</a:t>
            </a:r>
            <a:r>
              <a:rPr spc="-105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584652"/>
            <a:ext cx="8376920" cy="156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8700"/>
              </a:lnSpc>
            </a:pPr>
            <a:r>
              <a:rPr sz="3050" dirty="0">
                <a:latin typeface="Calibri"/>
                <a:cs typeface="Calibri"/>
              </a:rPr>
              <a:t>Format: </a:t>
            </a:r>
            <a:r>
              <a:rPr sz="3050" spc="-15" dirty="0">
                <a:latin typeface="Calibri"/>
                <a:cs typeface="Calibri"/>
              </a:rPr>
              <a:t>array </a:t>
            </a:r>
            <a:r>
              <a:rPr sz="3050" b="1" spc="5" dirty="0">
                <a:latin typeface="Calibri"/>
                <a:cs typeface="Calibri"/>
              </a:rPr>
              <a:t>AdjList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b="1" spc="15" dirty="0">
                <a:latin typeface="Calibri"/>
                <a:cs typeface="Calibri"/>
              </a:rPr>
              <a:t>V </a:t>
            </a:r>
            <a:r>
              <a:rPr sz="3050" dirty="0">
                <a:latin typeface="Calibri"/>
                <a:cs typeface="Calibri"/>
              </a:rPr>
              <a:t>lists, </a:t>
            </a:r>
            <a:r>
              <a:rPr sz="3050" spc="10" dirty="0">
                <a:latin typeface="Calibri"/>
                <a:cs typeface="Calibri"/>
              </a:rPr>
              <a:t>one </a:t>
            </a:r>
            <a:r>
              <a:rPr sz="3050" spc="-1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each </a:t>
            </a:r>
            <a:r>
              <a:rPr sz="3050" spc="-10" dirty="0">
                <a:latin typeface="Calibri"/>
                <a:cs typeface="Calibri"/>
              </a:rPr>
              <a:t>vertex  </a:t>
            </a:r>
            <a:r>
              <a:rPr sz="3050" spc="-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each </a:t>
            </a:r>
            <a:r>
              <a:rPr sz="3050" spc="-10" dirty="0">
                <a:latin typeface="Calibri"/>
                <a:cs typeface="Calibri"/>
              </a:rPr>
              <a:t>vertex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, </a:t>
            </a:r>
            <a:r>
              <a:rPr sz="3050" b="1" spc="5" dirty="0">
                <a:latin typeface="Calibri"/>
                <a:cs typeface="Calibri"/>
              </a:rPr>
              <a:t>AdjList[i] </a:t>
            </a:r>
            <a:r>
              <a:rPr sz="3050" spc="-10" dirty="0">
                <a:latin typeface="Calibri"/>
                <a:cs typeface="Calibri"/>
              </a:rPr>
              <a:t>stores </a:t>
            </a:r>
            <a:r>
              <a:rPr sz="3050" spc="-5" dirty="0">
                <a:latin typeface="Calibri"/>
                <a:cs typeface="Calibri"/>
              </a:rPr>
              <a:t>list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's</a:t>
            </a:r>
            <a:r>
              <a:rPr sz="3050" spc="7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neighbors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566" y="3242817"/>
            <a:ext cx="8436610" cy="365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600" dirty="0">
                <a:latin typeface="Calibri"/>
                <a:cs typeface="Calibri"/>
              </a:rPr>
              <a:t>For </a:t>
            </a:r>
            <a:r>
              <a:rPr sz="2600" spc="5" dirty="0">
                <a:latin typeface="Calibri"/>
                <a:cs typeface="Calibri"/>
              </a:rPr>
              <a:t>weighted </a:t>
            </a:r>
            <a:r>
              <a:rPr sz="2600" dirty="0">
                <a:latin typeface="Calibri"/>
                <a:cs typeface="Calibri"/>
              </a:rPr>
              <a:t>graph, </a:t>
            </a:r>
            <a:r>
              <a:rPr sz="2600" spc="-5" dirty="0">
                <a:latin typeface="Calibri"/>
                <a:cs typeface="Calibri"/>
              </a:rPr>
              <a:t>stores </a:t>
            </a:r>
            <a:r>
              <a:rPr sz="2600" b="1" spc="5" dirty="0">
                <a:latin typeface="Calibri"/>
                <a:cs typeface="Calibri"/>
              </a:rPr>
              <a:t>pairs </a:t>
            </a:r>
            <a:r>
              <a:rPr sz="2600" b="1" spc="-5" dirty="0">
                <a:latin typeface="Calibri"/>
                <a:cs typeface="Calibri"/>
              </a:rPr>
              <a:t>(neighbor,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10" dirty="0">
                <a:latin typeface="Calibri"/>
                <a:cs typeface="Calibri"/>
              </a:rPr>
              <a:t>weight)</a:t>
            </a:r>
            <a:endParaRPr sz="2600">
              <a:latin typeface="Calibri"/>
              <a:cs typeface="Calibri"/>
            </a:endParaRPr>
          </a:p>
          <a:p>
            <a:pPr marL="829944" marR="5080" indent="-314960">
              <a:lnSpc>
                <a:spcPct val="100000"/>
              </a:lnSpc>
              <a:spcBef>
                <a:spcPts val="560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10" dirty="0">
                <a:latin typeface="Calibri"/>
                <a:cs typeface="Calibri"/>
              </a:rPr>
              <a:t>Note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10" dirty="0">
                <a:latin typeface="Calibri"/>
                <a:cs typeface="Calibri"/>
              </a:rPr>
              <a:t>unweighted graph, we can </a:t>
            </a:r>
            <a:r>
              <a:rPr sz="2200" dirty="0">
                <a:latin typeface="Calibri"/>
                <a:cs typeface="Calibri"/>
              </a:rPr>
              <a:t>also use the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same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strategy </a:t>
            </a:r>
            <a:r>
              <a:rPr sz="2200" dirty="0">
                <a:latin typeface="Calibri"/>
                <a:cs typeface="Calibri"/>
              </a:rPr>
              <a:t> as the </a:t>
            </a:r>
            <a:r>
              <a:rPr sz="2200" spc="-10" dirty="0">
                <a:latin typeface="Calibri"/>
                <a:cs typeface="Calibri"/>
              </a:rPr>
              <a:t>weighted version </a:t>
            </a:r>
            <a:r>
              <a:rPr sz="2200" dirty="0">
                <a:latin typeface="Calibri"/>
                <a:cs typeface="Calibri"/>
              </a:rPr>
              <a:t>using </a:t>
            </a:r>
            <a:r>
              <a:rPr sz="2200" spc="-20" dirty="0">
                <a:latin typeface="Calibri"/>
                <a:cs typeface="Calibri"/>
              </a:rPr>
              <a:t>(neighbor,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weight),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but the </a:t>
            </a:r>
            <a:r>
              <a:rPr sz="2200" spc="-10" dirty="0">
                <a:latin typeface="Calibri"/>
                <a:cs typeface="Calibri"/>
              </a:rPr>
              <a:t>weight </a:t>
            </a:r>
            <a:r>
              <a:rPr sz="2200" spc="-5" dirty="0">
                <a:latin typeface="Calibri"/>
                <a:cs typeface="Calibri"/>
              </a:rPr>
              <a:t>is set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0 (unused) or </a:t>
            </a:r>
            <a:r>
              <a:rPr sz="2200" spc="-5" dirty="0">
                <a:latin typeface="Calibri"/>
                <a:cs typeface="Calibri"/>
              </a:rPr>
              <a:t>set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1 </a:t>
            </a:r>
            <a:r>
              <a:rPr sz="2200" spc="-10" dirty="0">
                <a:latin typeface="Calibri"/>
                <a:cs typeface="Calibri"/>
              </a:rPr>
              <a:t>(to </a:t>
            </a:r>
            <a:r>
              <a:rPr sz="2200" spc="-15" dirty="0">
                <a:latin typeface="Calibri"/>
                <a:cs typeface="Calibri"/>
              </a:rPr>
              <a:t>say </a:t>
            </a:r>
            <a:r>
              <a:rPr sz="2200" spc="-5" dirty="0">
                <a:latin typeface="Calibri"/>
                <a:cs typeface="Calibri"/>
              </a:rPr>
              <a:t>unit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weight)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b="1" spc="5" dirty="0">
                <a:latin typeface="Calibri"/>
                <a:cs typeface="Calibri"/>
              </a:rPr>
              <a:t>Space Complexity</a:t>
            </a:r>
            <a:r>
              <a:rPr sz="3050" spc="5" dirty="0">
                <a:latin typeface="Calibri"/>
                <a:cs typeface="Calibri"/>
              </a:rPr>
              <a:t>:</a:t>
            </a:r>
            <a:r>
              <a:rPr sz="3050" spc="-1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O(V+E)</a:t>
            </a:r>
            <a:endParaRPr sz="3050">
              <a:latin typeface="Calibri"/>
              <a:cs typeface="Calibri"/>
            </a:endParaRPr>
          </a:p>
          <a:p>
            <a:pPr marL="389890" marR="4420870" indent="-377190">
              <a:lnSpc>
                <a:spcPct val="101200"/>
              </a:lnSpc>
              <a:spcBef>
                <a:spcPts val="620"/>
              </a:spcBef>
              <a:buFont typeface="Arial"/>
              <a:buChar char="•"/>
              <a:tabLst>
                <a:tab pos="389890" algn="l"/>
              </a:tabLst>
            </a:pPr>
            <a:r>
              <a:rPr sz="2650" b="1" spc="-5" dirty="0">
                <a:latin typeface="Calibri"/>
                <a:cs typeface="Calibri"/>
              </a:rPr>
              <a:t>E </a:t>
            </a:r>
            <a:r>
              <a:rPr sz="2650" spc="-10" dirty="0">
                <a:latin typeface="Calibri"/>
                <a:cs typeface="Calibri"/>
              </a:rPr>
              <a:t>is </a:t>
            </a:r>
            <a:r>
              <a:rPr sz="2650" spc="-5" dirty="0">
                <a:latin typeface="Calibri"/>
                <a:cs typeface="Calibri"/>
              </a:rPr>
              <a:t>|E| = </a:t>
            </a:r>
            <a:r>
              <a:rPr sz="2650" spc="-10" dirty="0">
                <a:latin typeface="Calibri"/>
                <a:cs typeface="Calibri"/>
              </a:rPr>
              <a:t>number of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edges  </a:t>
            </a:r>
            <a:r>
              <a:rPr sz="2600" spc="10" dirty="0">
                <a:latin typeface="Calibri"/>
                <a:cs typeface="Calibri"/>
              </a:rPr>
              <a:t>in </a:t>
            </a:r>
            <a:r>
              <a:rPr sz="2600" spc="15" dirty="0">
                <a:latin typeface="Calibri"/>
                <a:cs typeface="Calibri"/>
              </a:rPr>
              <a:t>G, </a:t>
            </a:r>
            <a:r>
              <a:rPr sz="2600" b="1" spc="15" dirty="0">
                <a:latin typeface="Calibri"/>
                <a:cs typeface="Calibri"/>
              </a:rPr>
              <a:t>E </a:t>
            </a:r>
            <a:r>
              <a:rPr sz="2600" b="1" spc="20" dirty="0">
                <a:latin typeface="Calibri"/>
                <a:cs typeface="Calibri"/>
              </a:rPr>
              <a:t>=</a:t>
            </a:r>
            <a:r>
              <a:rPr sz="2600" b="1" spc="-110" dirty="0">
                <a:latin typeface="Calibri"/>
                <a:cs typeface="Calibri"/>
              </a:rPr>
              <a:t> </a:t>
            </a:r>
            <a:r>
              <a:rPr sz="2600" b="1" spc="15" dirty="0">
                <a:latin typeface="Calibri"/>
                <a:cs typeface="Calibri"/>
              </a:rPr>
              <a:t>O(V</a:t>
            </a:r>
            <a:r>
              <a:rPr sz="2625" b="1" spc="22" baseline="25396" dirty="0">
                <a:latin typeface="Calibri"/>
                <a:cs typeface="Calibri"/>
              </a:rPr>
              <a:t>2</a:t>
            </a:r>
            <a:r>
              <a:rPr sz="2600" b="1" spc="15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390525" algn="l"/>
              </a:tabLst>
            </a:pPr>
            <a:r>
              <a:rPr sz="2600" b="1" spc="15" dirty="0">
                <a:latin typeface="Calibri"/>
                <a:cs typeface="Calibri"/>
              </a:rPr>
              <a:t>V+E </a:t>
            </a:r>
            <a:r>
              <a:rPr sz="2600" spc="15" dirty="0">
                <a:latin typeface="Calibri"/>
                <a:cs typeface="Calibri"/>
              </a:rPr>
              <a:t>~= </a:t>
            </a:r>
            <a:r>
              <a:rPr sz="2600" b="1" spc="-25" dirty="0">
                <a:latin typeface="Calibri"/>
                <a:cs typeface="Calibri"/>
              </a:rPr>
              <a:t>max(V,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b="1" spc="15" dirty="0">
                <a:latin typeface="Calibri"/>
                <a:cs typeface="Calibri"/>
              </a:rPr>
              <a:t>E)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9344" y="5430011"/>
            <a:ext cx="4265676" cy="2103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5950">
              <a:lnSpc>
                <a:spcPct val="100000"/>
              </a:lnSpc>
            </a:pPr>
            <a:r>
              <a:rPr spc="-35" dirty="0"/>
              <a:t>Edge</a:t>
            </a:r>
            <a:r>
              <a:rPr spc="-90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8555"/>
            <a:ext cx="8895080" cy="1869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5" dirty="0">
                <a:latin typeface="Calibri"/>
                <a:cs typeface="Calibri"/>
              </a:rPr>
              <a:t>Format: </a:t>
            </a:r>
            <a:r>
              <a:rPr sz="2600" spc="-10" dirty="0">
                <a:latin typeface="Calibri"/>
                <a:cs typeface="Calibri"/>
              </a:rPr>
              <a:t>array </a:t>
            </a:r>
            <a:r>
              <a:rPr sz="2600" b="1" spc="5" dirty="0">
                <a:latin typeface="Calibri"/>
                <a:cs typeface="Calibri"/>
              </a:rPr>
              <a:t>EdgeList </a:t>
            </a:r>
            <a:r>
              <a:rPr sz="2600" spc="10" dirty="0">
                <a:latin typeface="Calibri"/>
                <a:cs typeface="Calibri"/>
              </a:rPr>
              <a:t>of </a:t>
            </a:r>
            <a:r>
              <a:rPr sz="2600" b="1" spc="15" dirty="0">
                <a:latin typeface="Calibri"/>
                <a:cs typeface="Calibri"/>
              </a:rPr>
              <a:t>E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edges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spc="-20" dirty="0">
                <a:latin typeface="Calibri"/>
                <a:cs typeface="Calibri"/>
              </a:rPr>
              <a:t>For </a:t>
            </a:r>
            <a:r>
              <a:rPr sz="2650" spc="-5" dirty="0">
                <a:latin typeface="Calibri"/>
                <a:cs typeface="Calibri"/>
              </a:rPr>
              <a:t>each </a:t>
            </a:r>
            <a:r>
              <a:rPr sz="2650" spc="-15" dirty="0">
                <a:latin typeface="Calibri"/>
                <a:cs typeface="Calibri"/>
              </a:rPr>
              <a:t>edge 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, </a:t>
            </a:r>
            <a:r>
              <a:rPr sz="2650" b="1" spc="-15" dirty="0">
                <a:latin typeface="Calibri"/>
                <a:cs typeface="Calibri"/>
              </a:rPr>
              <a:t>EdgeList[i] </a:t>
            </a:r>
            <a:r>
              <a:rPr sz="2650" spc="-25" dirty="0">
                <a:latin typeface="Calibri"/>
                <a:cs typeface="Calibri"/>
              </a:rPr>
              <a:t>stores </a:t>
            </a:r>
            <a:r>
              <a:rPr sz="2650" spc="-5" dirty="0">
                <a:latin typeface="Calibri"/>
                <a:cs typeface="Calibri"/>
              </a:rPr>
              <a:t>an </a:t>
            </a:r>
            <a:r>
              <a:rPr sz="2650" spc="-15" dirty="0">
                <a:latin typeface="Calibri"/>
                <a:cs typeface="Calibri"/>
              </a:rPr>
              <a:t>(integer) </a:t>
            </a:r>
            <a:r>
              <a:rPr sz="2650" spc="-10" dirty="0">
                <a:latin typeface="Calibri"/>
                <a:cs typeface="Calibri"/>
              </a:rPr>
              <a:t>triple {w(u, </a:t>
            </a:r>
            <a:r>
              <a:rPr sz="2650" spc="-5" dirty="0">
                <a:latin typeface="Calibri"/>
                <a:cs typeface="Calibri"/>
              </a:rPr>
              <a:t>v), </a:t>
            </a:r>
            <a:r>
              <a:rPr sz="2650" spc="-10" dirty="0">
                <a:latin typeface="Calibri"/>
                <a:cs typeface="Calibri"/>
              </a:rPr>
              <a:t>u,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v}</a:t>
            </a:r>
            <a:endParaRPr sz="2650">
              <a:latin typeface="Calibri"/>
              <a:cs typeface="Calibri"/>
            </a:endParaRPr>
          </a:p>
          <a:p>
            <a:pPr marL="389255" marR="1797050" indent="-376555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389890" algn="l"/>
              </a:tabLst>
            </a:pPr>
            <a:r>
              <a:rPr sz="2200" spc="-10" dirty="0">
                <a:latin typeface="Calibri"/>
                <a:cs typeface="Calibri"/>
              </a:rPr>
              <a:t>For unweighted graph,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weight can </a:t>
            </a:r>
            <a:r>
              <a:rPr sz="2200" dirty="0">
                <a:latin typeface="Calibri"/>
                <a:cs typeface="Calibri"/>
              </a:rPr>
              <a:t>be </a:t>
            </a:r>
            <a:r>
              <a:rPr sz="2200" spc="-15" dirty="0">
                <a:latin typeface="Calibri"/>
                <a:cs typeface="Calibri"/>
              </a:rPr>
              <a:t>stored </a:t>
            </a:r>
            <a:r>
              <a:rPr sz="2200" dirty="0">
                <a:latin typeface="Calibri"/>
                <a:cs typeface="Calibri"/>
              </a:rPr>
              <a:t>as 0 (or </a:t>
            </a:r>
            <a:r>
              <a:rPr sz="2200" spc="-5" dirty="0">
                <a:latin typeface="Calibri"/>
                <a:cs typeface="Calibri"/>
              </a:rPr>
              <a:t>1), 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5" dirty="0">
                <a:latin typeface="Calibri"/>
                <a:cs typeface="Calibri"/>
              </a:rPr>
              <a:t>simply </a:t>
            </a:r>
            <a:r>
              <a:rPr sz="2200" spc="-20" dirty="0">
                <a:latin typeface="Calibri"/>
                <a:cs typeface="Calibri"/>
              </a:rPr>
              <a:t>store </a:t>
            </a:r>
            <a:r>
              <a:rPr sz="2200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(integer) </a:t>
            </a:r>
            <a:r>
              <a:rPr sz="2200" spc="-5" dirty="0">
                <a:latin typeface="Calibri"/>
                <a:cs typeface="Calibri"/>
              </a:rPr>
              <a:t>pair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04" y="4054347"/>
            <a:ext cx="318706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alibri"/>
                <a:cs typeface="Calibri"/>
              </a:rPr>
              <a:t>Space </a:t>
            </a:r>
            <a:r>
              <a:rPr sz="2600" spc="5" dirty="0">
                <a:latin typeface="Calibri"/>
                <a:cs typeface="Calibri"/>
              </a:rPr>
              <a:t>Complexity: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b="1" spc="15" dirty="0">
                <a:latin typeface="Calibri"/>
                <a:cs typeface="Calibri"/>
              </a:rPr>
              <a:t>O(E)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804" y="4521961"/>
            <a:ext cx="27933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200" spc="-25" dirty="0">
                <a:latin typeface="Calibri"/>
                <a:cs typeface="Calibri"/>
              </a:rPr>
              <a:t>Remember, </a:t>
            </a:r>
            <a:r>
              <a:rPr sz="2200" b="1" dirty="0">
                <a:latin typeface="Calibri"/>
                <a:cs typeface="Calibri"/>
              </a:rPr>
              <a:t>E =</a:t>
            </a:r>
            <a:r>
              <a:rPr sz="2200" b="1" spc="-8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O(V</a:t>
            </a:r>
            <a:r>
              <a:rPr sz="2175" b="1" baseline="24904" dirty="0">
                <a:latin typeface="Calibri"/>
                <a:cs typeface="Calibri"/>
              </a:rPr>
              <a:t>2</a:t>
            </a:r>
            <a:r>
              <a:rPr sz="2200" b="1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49140" y="3791711"/>
            <a:ext cx="2634996" cy="361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09235" y="4838445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8609" y="4838445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591" y="5781040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40478" y="6724395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1994" y="4340605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5347" y="3895090"/>
            <a:ext cx="252095" cy="1280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500">
              <a:latin typeface="Calibri"/>
              <a:cs typeface="Calibri"/>
            </a:endParaRPr>
          </a:p>
          <a:p>
            <a:pPr marL="59690">
              <a:lnSpc>
                <a:spcPct val="100000"/>
              </a:lnSpc>
              <a:spcBef>
                <a:spcPts val="3030"/>
              </a:spcBef>
            </a:pPr>
            <a:r>
              <a:rPr sz="2200" dirty="0"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02428" y="4342142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387" y="5253507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6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30724" y="5882170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6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01968" y="5520969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37860" y="6463576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9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463663" y="3879215"/>
          <a:ext cx="1979675" cy="34236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43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6345">
              <a:lnSpc>
                <a:spcPct val="100000"/>
              </a:lnSpc>
            </a:pPr>
            <a:r>
              <a:rPr spc="-45" dirty="0"/>
              <a:t>Java </a:t>
            </a:r>
            <a:r>
              <a:rPr spc="-20" dirty="0"/>
              <a:t>Implementation</a:t>
            </a:r>
            <a:r>
              <a:rPr spc="25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59355"/>
            <a:ext cx="5909310" cy="4722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Adjacency </a:t>
            </a:r>
            <a:r>
              <a:rPr sz="2200" spc="-5" dirty="0">
                <a:latin typeface="Calibri"/>
                <a:cs typeface="Calibri"/>
              </a:rPr>
              <a:t>Matrix: Simple built‐in </a:t>
            </a:r>
            <a:r>
              <a:rPr sz="2200" dirty="0">
                <a:latin typeface="Calibri"/>
                <a:cs typeface="Calibri"/>
              </a:rPr>
              <a:t>2D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array</a:t>
            </a:r>
            <a:endParaRPr sz="2200">
              <a:latin typeface="Calibri"/>
              <a:cs typeface="Calibri"/>
            </a:endParaRPr>
          </a:p>
          <a:p>
            <a:pPr marL="515620" marR="5080">
              <a:lnSpc>
                <a:spcPct val="119400"/>
              </a:lnSpc>
              <a:spcBef>
                <a:spcPts val="70"/>
              </a:spcBef>
            </a:pPr>
            <a:r>
              <a:rPr sz="1550" spc="-10" dirty="0">
                <a:latin typeface="Courier New"/>
                <a:cs typeface="Courier New"/>
              </a:rPr>
              <a:t>int i, </a:t>
            </a:r>
            <a:r>
              <a:rPr sz="1550" spc="-5" dirty="0">
                <a:latin typeface="Courier New"/>
                <a:cs typeface="Courier New"/>
              </a:rPr>
              <a:t>V = </a:t>
            </a:r>
            <a:r>
              <a:rPr sz="1550" spc="-10" dirty="0">
                <a:latin typeface="Courier New"/>
                <a:cs typeface="Courier New"/>
              </a:rPr>
              <a:t>NUM_V;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NUM_V has been set</a:t>
            </a:r>
            <a:r>
              <a:rPr sz="1550" spc="-13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before  </a:t>
            </a:r>
            <a:r>
              <a:rPr sz="1550" spc="-10" dirty="0">
                <a:latin typeface="Courier New"/>
                <a:cs typeface="Courier New"/>
              </a:rPr>
              <a:t>int[][] AdjMatrix </a:t>
            </a:r>
            <a:r>
              <a:rPr sz="1550" spc="-5" dirty="0">
                <a:latin typeface="Courier New"/>
                <a:cs typeface="Courier New"/>
              </a:rPr>
              <a:t>= </a:t>
            </a:r>
            <a:r>
              <a:rPr sz="1550" spc="-10" dirty="0">
                <a:latin typeface="Courier New"/>
                <a:cs typeface="Courier New"/>
              </a:rPr>
              <a:t>new</a:t>
            </a:r>
            <a:r>
              <a:rPr sz="1550" spc="-125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int[V][V];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Adjacency </a:t>
            </a:r>
            <a:r>
              <a:rPr sz="2200" spc="-10" dirty="0">
                <a:latin typeface="Calibri"/>
                <a:cs typeface="Calibri"/>
              </a:rPr>
              <a:t>List: </a:t>
            </a:r>
            <a:r>
              <a:rPr sz="2200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Java </a:t>
            </a:r>
            <a:r>
              <a:rPr sz="2200" dirty="0">
                <a:latin typeface="Calibri"/>
                <a:cs typeface="Calibri"/>
              </a:rPr>
              <a:t>Collections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framework</a:t>
            </a:r>
            <a:endParaRPr sz="2200">
              <a:latin typeface="Calibri"/>
              <a:cs typeface="Calibri"/>
            </a:endParaRPr>
          </a:p>
          <a:p>
            <a:pPr marL="749935" marR="354965" indent="-234950">
              <a:lnSpc>
                <a:spcPts val="2210"/>
              </a:lnSpc>
              <a:spcBef>
                <a:spcPts val="100"/>
              </a:spcBef>
            </a:pP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IntegerPair </a:t>
            </a:r>
            <a:r>
              <a:rPr sz="1550" spc="-5" dirty="0">
                <a:latin typeface="Courier New"/>
                <a:cs typeface="Courier New"/>
              </a:rPr>
              <a:t>&gt; &gt; </a:t>
            </a:r>
            <a:r>
              <a:rPr sz="1550" spc="-10" dirty="0">
                <a:latin typeface="Courier New"/>
                <a:cs typeface="Courier New"/>
              </a:rPr>
              <a:t>AdjList</a:t>
            </a:r>
            <a:r>
              <a:rPr sz="1550" spc="-160" dirty="0">
                <a:latin typeface="Courier New"/>
                <a:cs typeface="Courier New"/>
              </a:rPr>
              <a:t> </a:t>
            </a:r>
            <a:r>
              <a:rPr sz="1550" spc="-5" dirty="0">
                <a:latin typeface="Courier New"/>
                <a:cs typeface="Courier New"/>
              </a:rPr>
              <a:t>=  </a:t>
            </a:r>
            <a:r>
              <a:rPr sz="1550" spc="-10" dirty="0">
                <a:latin typeface="Courier New"/>
                <a:cs typeface="Courier New"/>
              </a:rPr>
              <a:t>new 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IntegerPair </a:t>
            </a:r>
            <a:r>
              <a:rPr sz="1550" spc="-5" dirty="0">
                <a:latin typeface="Courier New"/>
                <a:cs typeface="Courier New"/>
              </a:rPr>
              <a:t>&gt;</a:t>
            </a:r>
            <a:r>
              <a:rPr sz="1550" spc="-140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&gt;();</a:t>
            </a:r>
            <a:endParaRPr sz="155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225"/>
              </a:spcBef>
            </a:pP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IntegerPair is </a:t>
            </a:r>
            <a:r>
              <a:rPr sz="1550" spc="-5" dirty="0">
                <a:solidFill>
                  <a:srgbClr val="00B050"/>
                </a:solidFill>
                <a:latin typeface="Courier New"/>
                <a:cs typeface="Courier New"/>
              </a:rPr>
              <a:t>a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simple integer pair</a:t>
            </a:r>
            <a:r>
              <a:rPr sz="1550" spc="-12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class</a:t>
            </a:r>
            <a:endParaRPr sz="155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350"/>
              </a:spcBef>
            </a:pP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to store pair info, see the next</a:t>
            </a:r>
            <a:r>
              <a:rPr sz="1550" spc="-13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slide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5" dirty="0">
                <a:latin typeface="Calibri"/>
                <a:cs typeface="Calibri"/>
              </a:rPr>
              <a:t>Edge </a:t>
            </a:r>
            <a:r>
              <a:rPr sz="2200" spc="-10" dirty="0">
                <a:latin typeface="Calibri"/>
                <a:cs typeface="Calibri"/>
              </a:rPr>
              <a:t>List: </a:t>
            </a:r>
            <a:r>
              <a:rPr sz="2200" dirty="0">
                <a:latin typeface="Calibri"/>
                <a:cs typeface="Calibri"/>
              </a:rPr>
              <a:t>Also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Java </a:t>
            </a:r>
            <a:r>
              <a:rPr sz="2200" dirty="0">
                <a:latin typeface="Calibri"/>
                <a:cs typeface="Calibri"/>
              </a:rPr>
              <a:t>Collections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framework</a:t>
            </a:r>
            <a:endParaRPr sz="2200">
              <a:latin typeface="Calibri"/>
              <a:cs typeface="Calibri"/>
            </a:endParaRPr>
          </a:p>
          <a:p>
            <a:pPr marL="749935" marR="1056640" indent="-234950">
              <a:lnSpc>
                <a:spcPts val="2220"/>
              </a:lnSpc>
              <a:spcBef>
                <a:spcPts val="95"/>
              </a:spcBef>
            </a:pP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IntegerTriple </a:t>
            </a:r>
            <a:r>
              <a:rPr sz="1550" spc="-5" dirty="0">
                <a:latin typeface="Courier New"/>
                <a:cs typeface="Courier New"/>
              </a:rPr>
              <a:t>&gt; &gt; </a:t>
            </a:r>
            <a:r>
              <a:rPr sz="1550" spc="-10" dirty="0">
                <a:latin typeface="Courier New"/>
                <a:cs typeface="Courier New"/>
              </a:rPr>
              <a:t>EdgeList</a:t>
            </a:r>
            <a:r>
              <a:rPr sz="1550" spc="-145" dirty="0">
                <a:latin typeface="Courier New"/>
                <a:cs typeface="Courier New"/>
              </a:rPr>
              <a:t> </a:t>
            </a:r>
            <a:r>
              <a:rPr sz="1550" spc="-5" dirty="0">
                <a:latin typeface="Courier New"/>
                <a:cs typeface="Courier New"/>
              </a:rPr>
              <a:t>=  </a:t>
            </a:r>
            <a:r>
              <a:rPr sz="1550" spc="-10" dirty="0">
                <a:latin typeface="Courier New"/>
                <a:cs typeface="Courier New"/>
              </a:rPr>
              <a:t>new 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IntegerTriple</a:t>
            </a:r>
            <a:r>
              <a:rPr sz="1550" spc="-105" dirty="0">
                <a:latin typeface="Courier New"/>
                <a:cs typeface="Courier New"/>
              </a:rPr>
              <a:t> </a:t>
            </a:r>
            <a:r>
              <a:rPr sz="1550" spc="-15" dirty="0">
                <a:latin typeface="Courier New"/>
                <a:cs typeface="Courier New"/>
              </a:rPr>
              <a:t>&gt;();</a:t>
            </a:r>
            <a:endParaRPr sz="155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244"/>
              </a:spcBef>
            </a:pP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IntegerTriple is similar to</a:t>
            </a:r>
            <a:r>
              <a:rPr sz="1550" spc="-114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IntegerPair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PS: </a:t>
            </a:r>
            <a:r>
              <a:rPr sz="2200" spc="-5" dirty="0">
                <a:latin typeface="Calibri"/>
                <a:cs typeface="Calibri"/>
              </a:rPr>
              <a:t>This is </a:t>
            </a:r>
            <a:r>
              <a:rPr sz="2200" i="1" spc="-25" dirty="0">
                <a:latin typeface="Calibri"/>
                <a:cs typeface="Calibri"/>
              </a:rPr>
              <a:t>my </a:t>
            </a:r>
            <a:r>
              <a:rPr sz="2200" spc="-10" dirty="0">
                <a:latin typeface="Calibri"/>
                <a:cs typeface="Calibri"/>
              </a:rPr>
              <a:t>implementation, there are </a:t>
            </a:r>
            <a:r>
              <a:rPr sz="2200" dirty="0">
                <a:latin typeface="Calibri"/>
                <a:cs typeface="Calibri"/>
              </a:rPr>
              <a:t>other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ways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6345">
              <a:lnSpc>
                <a:spcPct val="100000"/>
              </a:lnSpc>
            </a:pPr>
            <a:r>
              <a:rPr spc="-45" dirty="0"/>
              <a:t>Java </a:t>
            </a:r>
            <a:r>
              <a:rPr spc="-20" dirty="0"/>
              <a:t>Implementation</a:t>
            </a:r>
            <a:r>
              <a:rPr spc="25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844979"/>
            <a:ext cx="7283450" cy="2252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0670" marR="5080" indent="-268605">
              <a:lnSpc>
                <a:spcPct val="120600"/>
              </a:lnSpc>
            </a:pPr>
            <a:r>
              <a:rPr sz="1750" dirty="0">
                <a:latin typeface="Courier New"/>
                <a:cs typeface="Courier New"/>
              </a:rPr>
              <a:t>class IntegerPair implements </a:t>
            </a:r>
            <a:r>
              <a:rPr sz="1750" spc="5" dirty="0">
                <a:latin typeface="Courier New"/>
                <a:cs typeface="Courier New"/>
              </a:rPr>
              <a:t>Comparable&lt;IntegerPair&gt; </a:t>
            </a:r>
            <a:r>
              <a:rPr sz="1750" dirty="0">
                <a:latin typeface="Courier New"/>
                <a:cs typeface="Courier New"/>
              </a:rPr>
              <a:t>{  Integer _first,</a:t>
            </a:r>
            <a:r>
              <a:rPr sz="1750" spc="2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_second;</a:t>
            </a:r>
            <a:endParaRPr sz="175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latin typeface="Courier New"/>
                <a:cs typeface="Courier New"/>
              </a:rPr>
              <a:t>public </a:t>
            </a:r>
            <a:r>
              <a:rPr sz="1750" spc="5" dirty="0">
                <a:latin typeface="Courier New"/>
                <a:cs typeface="Courier New"/>
              </a:rPr>
              <a:t>IntegerPair(Integer </a:t>
            </a:r>
            <a:r>
              <a:rPr sz="1750" dirty="0">
                <a:latin typeface="Courier New"/>
                <a:cs typeface="Courier New"/>
              </a:rPr>
              <a:t>f, Integer s)</a:t>
            </a:r>
            <a:r>
              <a:rPr sz="1750" spc="3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{</a:t>
            </a:r>
            <a:endParaRPr sz="175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latin typeface="Courier New"/>
                <a:cs typeface="Courier New"/>
              </a:rPr>
              <a:t>_first =</a:t>
            </a:r>
            <a:r>
              <a:rPr sz="1750" spc="-4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f;</a:t>
            </a:r>
            <a:endParaRPr sz="175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latin typeface="Courier New"/>
                <a:cs typeface="Courier New"/>
              </a:rPr>
              <a:t>_second =</a:t>
            </a:r>
            <a:r>
              <a:rPr sz="1750" spc="-35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s;</a:t>
            </a:r>
            <a:endParaRPr sz="175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latin typeface="Courier New"/>
                <a:cs typeface="Courier New"/>
              </a:rPr>
              <a:t>public int </a:t>
            </a:r>
            <a:r>
              <a:rPr sz="1750" spc="5" dirty="0">
                <a:latin typeface="Courier New"/>
                <a:cs typeface="Courier New"/>
              </a:rPr>
              <a:t>compareTo(IntegerPair </a:t>
            </a:r>
            <a:r>
              <a:rPr sz="1750" dirty="0">
                <a:latin typeface="Courier New"/>
                <a:cs typeface="Courier New"/>
              </a:rPr>
              <a:t>o)</a:t>
            </a:r>
            <a:r>
              <a:rPr sz="1750" spc="-15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{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003" y="4152430"/>
            <a:ext cx="486473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Courier New"/>
                <a:cs typeface="Courier New"/>
              </a:rPr>
              <a:t>if</a:t>
            </a:r>
            <a:r>
              <a:rPr sz="1750" b="1" spc="-90" dirty="0">
                <a:latin typeface="Courier New"/>
                <a:cs typeface="Courier New"/>
              </a:rPr>
              <a:t> </a:t>
            </a:r>
            <a:r>
              <a:rPr sz="1750" b="1" spc="5" dirty="0">
                <a:latin typeface="Courier New"/>
                <a:cs typeface="Courier New"/>
              </a:rPr>
              <a:t>(!this.first().equals(o.first()))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8021" y="4474717"/>
            <a:ext cx="338582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dirty="0">
                <a:latin typeface="Courier New"/>
                <a:cs typeface="Courier New"/>
              </a:rPr>
              <a:t>this.first() -</a:t>
            </a:r>
            <a:r>
              <a:rPr sz="1750" spc="3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o.first();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8013" y="4419777"/>
            <a:ext cx="1101090" cy="99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8605">
              <a:lnSpc>
                <a:spcPct val="120600"/>
              </a:lnSpc>
            </a:pPr>
            <a:r>
              <a:rPr sz="1750" dirty="0">
                <a:latin typeface="Courier New"/>
                <a:cs typeface="Courier New"/>
              </a:rPr>
              <a:t>return  else</a:t>
            </a:r>
            <a:endParaRPr sz="1750">
              <a:latin typeface="Courier New"/>
              <a:cs typeface="Courier New"/>
            </a:endParaRPr>
          </a:p>
          <a:p>
            <a:pPr marL="281305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latin typeface="Courier New"/>
                <a:cs typeface="Courier New"/>
              </a:rPr>
              <a:t>return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7887" y="5118607"/>
            <a:ext cx="365442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5" dirty="0">
                <a:latin typeface="Courier New"/>
                <a:cs typeface="Courier New"/>
              </a:rPr>
              <a:t>this.second() </a:t>
            </a:r>
            <a:r>
              <a:rPr sz="1750" dirty="0">
                <a:latin typeface="Courier New"/>
                <a:cs typeface="Courier New"/>
              </a:rPr>
              <a:t>-</a:t>
            </a:r>
            <a:r>
              <a:rPr sz="1750" spc="-80" dirty="0">
                <a:latin typeface="Courier New"/>
                <a:cs typeface="Courier New"/>
              </a:rPr>
              <a:t> </a:t>
            </a:r>
            <a:r>
              <a:rPr sz="1750" spc="5" dirty="0">
                <a:latin typeface="Courier New"/>
                <a:cs typeface="Courier New"/>
              </a:rPr>
              <a:t>o.second();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1588" y="4152430"/>
            <a:ext cx="3789679" cy="126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</a:t>
            </a:r>
            <a:r>
              <a:rPr sz="1750" b="1" u="heavy" spc="5" dirty="0">
                <a:solidFill>
                  <a:srgbClr val="FF0000"/>
                </a:solidFill>
                <a:latin typeface="Courier New"/>
                <a:cs typeface="Courier New"/>
              </a:rPr>
              <a:t>this.first()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!=</a:t>
            </a:r>
            <a:r>
              <a:rPr sz="1750" b="1" u="heavy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o.first()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is wrong!, we want</a:t>
            </a:r>
            <a:r>
              <a:rPr sz="1750" b="1" u="heavy" spc="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to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compare their</a:t>
            </a:r>
            <a:r>
              <a:rPr sz="1750" b="1" u="heavy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values,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not their</a:t>
            </a:r>
            <a:r>
              <a:rPr sz="1750" b="1" u="heavy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references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817" y="5440171"/>
            <a:ext cx="929894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ct val="100000"/>
              </a:lnSpc>
            </a:pP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280670" marR="4171950">
              <a:lnSpc>
                <a:spcPts val="2540"/>
              </a:lnSpc>
              <a:spcBef>
                <a:spcPts val="150"/>
              </a:spcBef>
            </a:pPr>
            <a:r>
              <a:rPr sz="1750" dirty="0">
                <a:latin typeface="Courier New"/>
                <a:cs typeface="Courier New"/>
              </a:rPr>
              <a:t>Integer first() { return _first; }  Integer second() { return _second;</a:t>
            </a:r>
            <a:r>
              <a:rPr sz="1750" spc="9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solidFill>
                  <a:srgbClr val="00B050"/>
                </a:solidFill>
                <a:latin typeface="Courier New"/>
                <a:cs typeface="Courier New"/>
              </a:rPr>
              <a:t>// IntegerTriple </a:t>
            </a:r>
            <a:r>
              <a:rPr sz="1750" spc="5" dirty="0">
                <a:solidFill>
                  <a:srgbClr val="00B050"/>
                </a:solidFill>
                <a:latin typeface="Courier New"/>
                <a:cs typeface="Courier New"/>
              </a:rPr>
              <a:t>is </a:t>
            </a:r>
            <a:r>
              <a:rPr sz="1750" dirty="0">
                <a:solidFill>
                  <a:srgbClr val="00B050"/>
                </a:solidFill>
                <a:latin typeface="Courier New"/>
                <a:cs typeface="Courier New"/>
              </a:rPr>
              <a:t>similar to IntegerPair, just that it has 3</a:t>
            </a:r>
            <a:r>
              <a:rPr sz="1750" spc="26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750" dirty="0">
                <a:solidFill>
                  <a:srgbClr val="00B050"/>
                </a:solidFill>
                <a:latin typeface="Courier New"/>
                <a:cs typeface="Courier New"/>
              </a:rPr>
              <a:t>fields</a:t>
            </a:r>
            <a:endParaRPr sz="1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114300"/>
            <a:ext cx="10058400" cy="5356225"/>
          </a:xfrm>
          <a:custGeom>
            <a:avLst/>
            <a:gdLst/>
            <a:ahLst/>
            <a:cxnLst/>
            <a:rect l="l" t="t" r="r" b="b"/>
            <a:pathLst>
              <a:path w="10058400" h="5356225">
                <a:moveTo>
                  <a:pt x="0" y="0"/>
                </a:moveTo>
                <a:lnTo>
                  <a:pt x="0" y="5356098"/>
                </a:lnTo>
                <a:lnTo>
                  <a:pt x="10058019" y="5356097"/>
                </a:lnTo>
                <a:lnTo>
                  <a:pt x="100580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0" y="7379207"/>
            <a:ext cx="10058400" cy="279400"/>
          </a:xfrm>
          <a:custGeom>
            <a:avLst/>
            <a:gdLst/>
            <a:ahLst/>
            <a:cxnLst/>
            <a:rect l="l" t="t" r="r" b="b"/>
            <a:pathLst>
              <a:path w="10058400" h="279400">
                <a:moveTo>
                  <a:pt x="0" y="0"/>
                </a:moveTo>
                <a:lnTo>
                  <a:pt x="0" y="278892"/>
                </a:lnTo>
                <a:lnTo>
                  <a:pt x="10058018" y="278892"/>
                </a:lnTo>
                <a:lnTo>
                  <a:pt x="1005801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2494" y="5741670"/>
            <a:ext cx="2365248" cy="1521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8866" y="1550690"/>
            <a:ext cx="6282690" cy="144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935" marR="5080" indent="-991869">
              <a:lnSpc>
                <a:spcPct val="100600"/>
              </a:lnSpc>
            </a:pPr>
            <a:r>
              <a:rPr sz="4700" spc="15" dirty="0">
                <a:solidFill>
                  <a:srgbClr val="FFFFFF"/>
                </a:solidFill>
                <a:latin typeface="Times New Roman"/>
                <a:cs typeface="Times New Roman"/>
              </a:rPr>
              <a:t>CS2010 </a:t>
            </a:r>
            <a:r>
              <a:rPr sz="4700" spc="10" dirty="0">
                <a:solidFill>
                  <a:srgbClr val="FFFFFF"/>
                </a:solidFill>
                <a:latin typeface="Times New Roman"/>
                <a:cs typeface="Times New Roman"/>
              </a:rPr>
              <a:t>– Data</a:t>
            </a:r>
            <a:r>
              <a:rPr sz="47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700" spc="10" dirty="0">
                <a:solidFill>
                  <a:srgbClr val="FFFFFF"/>
                </a:solidFill>
                <a:latin typeface="Times New Roman"/>
                <a:cs typeface="Times New Roman"/>
              </a:rPr>
              <a:t>Structures  and Algorithms</a:t>
            </a:r>
            <a:r>
              <a:rPr sz="4700" spc="-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700" spc="5" dirty="0">
                <a:solidFill>
                  <a:srgbClr val="FFFFFF"/>
                </a:solidFill>
                <a:latin typeface="Times New Roman"/>
                <a:cs typeface="Times New Roman"/>
              </a:rPr>
              <a:t>II</a:t>
            </a:r>
            <a:endParaRPr sz="4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4932" y="3329685"/>
            <a:ext cx="6750684" cy="152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Lecture 05 – The</a:t>
            </a:r>
            <a:r>
              <a:rPr sz="4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Foundations</a:t>
            </a:r>
            <a:endParaRPr sz="44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1120"/>
              </a:spcBef>
            </a:pPr>
            <a:r>
              <a:rPr sz="4700" u="heavy" spc="10" dirty="0">
                <a:solidFill>
                  <a:srgbClr val="0000FF"/>
                </a:solidFill>
                <a:latin typeface="Times New Roman"/>
                <a:cs typeface="Times New Roman"/>
                <a:hlinkClick r:id="rId3"/>
              </a:rPr>
              <a:t>stevenhalim@gmail.com</a:t>
            </a:r>
            <a:endParaRPr sz="4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6345">
              <a:lnSpc>
                <a:spcPct val="100000"/>
              </a:lnSpc>
            </a:pPr>
            <a:r>
              <a:rPr spc="-45" dirty="0"/>
              <a:t>Java </a:t>
            </a:r>
            <a:r>
              <a:rPr spc="-20" dirty="0"/>
              <a:t>Implementation</a:t>
            </a:r>
            <a:r>
              <a:rPr spc="25" dirty="0"/>
              <a:t> </a:t>
            </a:r>
            <a:r>
              <a:rPr spc="-10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650605" cy="454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will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dirty="0">
                <a:latin typeface="Calibri"/>
                <a:cs typeface="Calibri"/>
              </a:rPr>
              <a:t>AdjList </a:t>
            </a:r>
            <a:r>
              <a:rPr sz="3050" spc="-15" dirty="0">
                <a:latin typeface="Calibri"/>
                <a:cs typeface="Calibri"/>
              </a:rPr>
              <a:t>for </a:t>
            </a:r>
            <a:r>
              <a:rPr sz="3050" dirty="0">
                <a:latin typeface="Calibri"/>
                <a:cs typeface="Calibri"/>
              </a:rPr>
              <a:t>most </a:t>
            </a:r>
            <a:r>
              <a:rPr sz="3050" spc="-5" dirty="0">
                <a:latin typeface="Calibri"/>
                <a:cs typeface="Calibri"/>
              </a:rPr>
              <a:t>graph </a:t>
            </a:r>
            <a:r>
              <a:rPr sz="3050" spc="5" dirty="0">
                <a:latin typeface="Calibri"/>
                <a:cs typeface="Calibri"/>
              </a:rPr>
              <a:t>problems </a:t>
            </a:r>
            <a:r>
              <a:rPr sz="3050" spc="10" dirty="0">
                <a:latin typeface="Calibri"/>
                <a:cs typeface="Calibri"/>
              </a:rPr>
              <a:t>in</a:t>
            </a:r>
            <a:r>
              <a:rPr sz="3050" spc="175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CS2010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35" dirty="0">
                <a:solidFill>
                  <a:srgbClr val="0070C0"/>
                </a:solidFill>
                <a:latin typeface="Calibri"/>
                <a:cs typeface="Calibri"/>
              </a:rPr>
              <a:t>Vector </a:t>
            </a:r>
            <a:r>
              <a:rPr sz="2650" spc="-5" dirty="0">
                <a:solidFill>
                  <a:srgbClr val="0070C0"/>
                </a:solidFill>
                <a:latin typeface="Calibri"/>
                <a:cs typeface="Calibri"/>
              </a:rPr>
              <a:t>&lt; </a:t>
            </a:r>
            <a:r>
              <a:rPr sz="2650" spc="-35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2650" spc="-5" dirty="0">
                <a:solidFill>
                  <a:srgbClr val="00B050"/>
                </a:solidFill>
                <a:latin typeface="Calibri"/>
                <a:cs typeface="Calibri"/>
              </a:rPr>
              <a:t>&lt; </a:t>
            </a:r>
            <a:r>
              <a:rPr sz="2650" spc="-20" dirty="0">
                <a:solidFill>
                  <a:srgbClr val="FF0000"/>
                </a:solidFill>
                <a:latin typeface="Calibri"/>
                <a:cs typeface="Calibri"/>
              </a:rPr>
              <a:t>IntegerPair </a:t>
            </a:r>
            <a:r>
              <a:rPr sz="2650" spc="-5" dirty="0">
                <a:solidFill>
                  <a:srgbClr val="00B050"/>
                </a:solidFill>
                <a:latin typeface="Calibri"/>
                <a:cs typeface="Calibri"/>
              </a:rPr>
              <a:t>&gt; </a:t>
            </a:r>
            <a:r>
              <a:rPr sz="2650" spc="-5" dirty="0">
                <a:solidFill>
                  <a:srgbClr val="0070C0"/>
                </a:solidFill>
                <a:latin typeface="Calibri"/>
                <a:cs typeface="Calibri"/>
              </a:rPr>
              <a:t>&gt;</a:t>
            </a:r>
            <a:r>
              <a:rPr sz="2650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070C0"/>
                </a:solidFill>
                <a:latin typeface="Calibri"/>
                <a:cs typeface="Calibri"/>
              </a:rPr>
              <a:t>AdjList</a:t>
            </a:r>
            <a:r>
              <a:rPr sz="2650" spc="-10" dirty="0">
                <a:latin typeface="Calibri"/>
                <a:cs typeface="Calibri"/>
              </a:rPr>
              <a:t>;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5" dirty="0">
                <a:latin typeface="Calibri"/>
                <a:cs typeface="Calibri"/>
              </a:rPr>
              <a:t>Why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use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IntegerPair?</a:t>
            </a:r>
            <a:endParaRPr sz="220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spc="-15" dirty="0">
                <a:latin typeface="Calibri"/>
                <a:cs typeface="Calibri"/>
              </a:rPr>
              <a:t>We </a:t>
            </a:r>
            <a:r>
              <a:rPr sz="1950" spc="10" dirty="0">
                <a:latin typeface="Calibri"/>
                <a:cs typeface="Calibri"/>
              </a:rPr>
              <a:t>need </a:t>
            </a:r>
            <a:r>
              <a:rPr sz="1950" dirty="0">
                <a:latin typeface="Calibri"/>
                <a:cs typeface="Calibri"/>
              </a:rPr>
              <a:t>to </a:t>
            </a:r>
            <a:r>
              <a:rPr sz="1950" spc="-5" dirty="0">
                <a:latin typeface="Calibri"/>
                <a:cs typeface="Calibri"/>
              </a:rPr>
              <a:t>store </a:t>
            </a:r>
            <a:r>
              <a:rPr sz="1950" spc="5" dirty="0">
                <a:latin typeface="Calibri"/>
                <a:cs typeface="Calibri"/>
              </a:rPr>
              <a:t>pair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5" dirty="0">
                <a:latin typeface="Calibri"/>
                <a:cs typeface="Calibri"/>
              </a:rPr>
              <a:t>information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spc="10" dirty="0">
                <a:latin typeface="Calibri"/>
                <a:cs typeface="Calibri"/>
              </a:rPr>
              <a:t>each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edge:</a:t>
            </a:r>
            <a:endParaRPr sz="1950">
              <a:latin typeface="Calibri"/>
              <a:cs typeface="Calibri"/>
            </a:endParaRPr>
          </a:p>
          <a:p>
            <a:pPr marL="1269365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alibri"/>
                <a:cs typeface="Calibri"/>
              </a:rPr>
              <a:t>(neighbor </a:t>
            </a:r>
            <a:r>
              <a:rPr sz="1950" spc="-15" dirty="0">
                <a:latin typeface="Calibri"/>
                <a:cs typeface="Calibri"/>
              </a:rPr>
              <a:t>number, </a:t>
            </a:r>
            <a:r>
              <a:rPr sz="1950" spc="5" dirty="0">
                <a:latin typeface="Calibri"/>
                <a:cs typeface="Calibri"/>
              </a:rPr>
              <a:t>weight), weight </a:t>
            </a:r>
            <a:r>
              <a:rPr sz="1950" spc="15" dirty="0">
                <a:latin typeface="Calibri"/>
                <a:cs typeface="Calibri"/>
              </a:rPr>
              <a:t>= </a:t>
            </a:r>
            <a:r>
              <a:rPr sz="1950" spc="10" dirty="0">
                <a:latin typeface="Calibri"/>
                <a:cs typeface="Calibri"/>
              </a:rPr>
              <a:t>0/unused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dirty="0">
                <a:latin typeface="Calibri"/>
                <a:cs typeface="Calibri"/>
              </a:rPr>
              <a:t>unweighted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1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5" dirty="0">
                <a:latin typeface="Calibri"/>
                <a:cs typeface="Calibri"/>
              </a:rPr>
              <a:t>Why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use </a:t>
            </a:r>
            <a:r>
              <a:rPr sz="2200" spc="-25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B050"/>
                </a:solidFill>
                <a:latin typeface="Calibri"/>
                <a:cs typeface="Calibri"/>
              </a:rPr>
              <a:t>IntegerPair</a:t>
            </a:r>
            <a:r>
              <a:rPr sz="2200" spc="-15" dirty="0">
                <a:latin typeface="Calibri"/>
                <a:cs typeface="Calibri"/>
              </a:rPr>
              <a:t>s?</a:t>
            </a:r>
            <a:endParaRPr sz="2200">
              <a:latin typeface="Calibri"/>
              <a:cs typeface="Calibri"/>
            </a:endParaRPr>
          </a:p>
          <a:p>
            <a:pPr marL="1269365" marR="108585" lvl="2" indent="-250825">
              <a:lnSpc>
                <a:spcPct val="101000"/>
              </a:lnSpc>
              <a:spcBef>
                <a:spcPts val="505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dirty="0">
                <a:latin typeface="Calibri"/>
                <a:cs typeface="Calibri"/>
              </a:rPr>
              <a:t>For </a:t>
            </a:r>
            <a:r>
              <a:rPr sz="1950" spc="-10" dirty="0">
                <a:latin typeface="Calibri"/>
                <a:cs typeface="Calibri"/>
              </a:rPr>
              <a:t>Vector’s </a:t>
            </a:r>
            <a:r>
              <a:rPr sz="1950" b="1" dirty="0">
                <a:latin typeface="Calibri"/>
                <a:cs typeface="Calibri"/>
              </a:rPr>
              <a:t>auto‐resize </a:t>
            </a:r>
            <a:r>
              <a:rPr sz="1950" b="1" spc="-5" dirty="0">
                <a:latin typeface="Calibri"/>
                <a:cs typeface="Calibri"/>
              </a:rPr>
              <a:t>feature </a:t>
            </a:r>
            <a:r>
              <a:rPr sz="1950" spc="10" dirty="0">
                <a:latin typeface="Wingdings"/>
                <a:cs typeface="Wingdings"/>
              </a:rPr>
              <a:t></a:t>
            </a:r>
            <a:r>
              <a:rPr sz="1950" spc="10" dirty="0">
                <a:latin typeface="Calibri"/>
                <a:cs typeface="Calibri"/>
              </a:rPr>
              <a:t>: </a:t>
            </a:r>
            <a:r>
              <a:rPr sz="1950" spc="5" dirty="0">
                <a:latin typeface="Calibri"/>
                <a:cs typeface="Calibri"/>
              </a:rPr>
              <a:t>If </a:t>
            </a:r>
            <a:r>
              <a:rPr sz="1950" dirty="0">
                <a:latin typeface="Calibri"/>
                <a:cs typeface="Calibri"/>
              </a:rPr>
              <a:t>you </a:t>
            </a:r>
            <a:r>
              <a:rPr sz="1950" spc="-5" dirty="0">
                <a:latin typeface="Calibri"/>
                <a:cs typeface="Calibri"/>
              </a:rPr>
              <a:t>have </a:t>
            </a:r>
            <a:r>
              <a:rPr sz="1950" b="1" spc="10" dirty="0">
                <a:latin typeface="Calibri"/>
                <a:cs typeface="Calibri"/>
              </a:rPr>
              <a:t>k </a:t>
            </a:r>
            <a:r>
              <a:rPr sz="1950" spc="5" dirty="0">
                <a:latin typeface="Calibri"/>
                <a:cs typeface="Calibri"/>
              </a:rPr>
              <a:t>neighbors </a:t>
            </a:r>
            <a:r>
              <a:rPr sz="1950" spc="10" dirty="0">
                <a:latin typeface="Calibri"/>
                <a:cs typeface="Calibri"/>
              </a:rPr>
              <a:t>of a </a:t>
            </a:r>
            <a:r>
              <a:rPr sz="1950" dirty="0">
                <a:latin typeface="Calibri"/>
                <a:cs typeface="Calibri"/>
              </a:rPr>
              <a:t>vertex,  just </a:t>
            </a:r>
            <a:r>
              <a:rPr sz="1950" spc="10" dirty="0">
                <a:latin typeface="Calibri"/>
                <a:cs typeface="Calibri"/>
              </a:rPr>
              <a:t>add </a:t>
            </a:r>
            <a:r>
              <a:rPr sz="1950" b="1" spc="10" dirty="0">
                <a:latin typeface="Calibri"/>
                <a:cs typeface="Calibri"/>
              </a:rPr>
              <a:t>k </a:t>
            </a:r>
            <a:r>
              <a:rPr sz="1950" spc="10" dirty="0">
                <a:latin typeface="Calibri"/>
                <a:cs typeface="Calibri"/>
              </a:rPr>
              <a:t>times </a:t>
            </a:r>
            <a:r>
              <a:rPr sz="1950" dirty="0">
                <a:latin typeface="Calibri"/>
                <a:cs typeface="Calibri"/>
              </a:rPr>
              <a:t>to </a:t>
            </a:r>
            <a:r>
              <a:rPr sz="1950" spc="10" dirty="0">
                <a:latin typeface="Calibri"/>
                <a:cs typeface="Calibri"/>
              </a:rPr>
              <a:t>an </a:t>
            </a:r>
            <a:r>
              <a:rPr sz="1950" spc="5" dirty="0">
                <a:latin typeface="Calibri"/>
                <a:cs typeface="Calibri"/>
              </a:rPr>
              <a:t>initially </a:t>
            </a:r>
            <a:r>
              <a:rPr sz="1950" spc="10" dirty="0">
                <a:latin typeface="Calibri"/>
                <a:cs typeface="Calibri"/>
              </a:rPr>
              <a:t>empty </a:t>
            </a:r>
            <a:r>
              <a:rPr sz="1950" spc="-10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1950" spc="10" dirty="0">
                <a:solidFill>
                  <a:srgbClr val="00B050"/>
                </a:solidFill>
                <a:latin typeface="Calibri"/>
                <a:cs typeface="Calibri"/>
              </a:rPr>
              <a:t>of </a:t>
            </a:r>
            <a:r>
              <a:rPr sz="1950" spc="-5" dirty="0">
                <a:solidFill>
                  <a:srgbClr val="00B050"/>
                </a:solidFill>
                <a:latin typeface="Calibri"/>
                <a:cs typeface="Calibri"/>
              </a:rPr>
              <a:t>IntegerPair </a:t>
            </a:r>
            <a:r>
              <a:rPr sz="1950" spc="10" dirty="0">
                <a:latin typeface="Calibri"/>
                <a:cs typeface="Calibri"/>
              </a:rPr>
              <a:t>of this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vertex</a:t>
            </a:r>
            <a:endParaRPr sz="1950">
              <a:latin typeface="Calibri"/>
              <a:cs typeface="Calibri"/>
            </a:endParaRPr>
          </a:p>
          <a:p>
            <a:pPr marL="1269365" lvl="2" indent="-25146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spc="-40" dirty="0">
                <a:latin typeface="Calibri"/>
                <a:cs typeface="Calibri"/>
              </a:rPr>
              <a:t>You </a:t>
            </a:r>
            <a:r>
              <a:rPr sz="1950" spc="5" dirty="0">
                <a:latin typeface="Calibri"/>
                <a:cs typeface="Calibri"/>
              </a:rPr>
              <a:t>can replace </a:t>
            </a:r>
            <a:r>
              <a:rPr sz="1950" spc="10" dirty="0">
                <a:latin typeface="Calibri"/>
                <a:cs typeface="Calibri"/>
              </a:rPr>
              <a:t>this with </a:t>
            </a:r>
            <a:r>
              <a:rPr sz="1950" spc="-10" dirty="0">
                <a:latin typeface="Calibri"/>
                <a:cs typeface="Calibri"/>
              </a:rPr>
              <a:t>Java </a:t>
            </a:r>
            <a:r>
              <a:rPr sz="1950" dirty="0">
                <a:latin typeface="Calibri"/>
                <a:cs typeface="Calibri"/>
              </a:rPr>
              <a:t>List </a:t>
            </a:r>
            <a:r>
              <a:rPr sz="1950" spc="10" dirty="0">
                <a:latin typeface="Calibri"/>
                <a:cs typeface="Calibri"/>
              </a:rPr>
              <a:t>or </a:t>
            </a:r>
            <a:r>
              <a:rPr sz="1950" spc="-5" dirty="0">
                <a:latin typeface="Calibri"/>
                <a:cs typeface="Calibri"/>
              </a:rPr>
              <a:t>ArrayList </a:t>
            </a:r>
            <a:r>
              <a:rPr sz="1950" spc="5" dirty="0">
                <a:latin typeface="Calibri"/>
                <a:cs typeface="Calibri"/>
              </a:rPr>
              <a:t>if </a:t>
            </a:r>
            <a:r>
              <a:rPr sz="1950" dirty="0">
                <a:latin typeface="Calibri"/>
                <a:cs typeface="Calibri"/>
              </a:rPr>
              <a:t>you want</a:t>
            </a:r>
            <a:r>
              <a:rPr sz="1950" spc="19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to…</a:t>
            </a:r>
            <a:endParaRPr sz="19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1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5" dirty="0">
                <a:latin typeface="Calibri"/>
                <a:cs typeface="Calibri"/>
              </a:rPr>
              <a:t>Why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use 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Vector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Vector</a:t>
            </a:r>
            <a:r>
              <a:rPr sz="2200" spc="-30" dirty="0">
                <a:latin typeface="Calibri"/>
                <a:cs typeface="Calibri"/>
              </a:rPr>
              <a:t>s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70C0"/>
                </a:solidFill>
                <a:latin typeface="Calibri"/>
                <a:cs typeface="Calibri"/>
              </a:rPr>
              <a:t>IntegerPair</a:t>
            </a:r>
            <a:r>
              <a:rPr sz="2200" spc="-15" dirty="0">
                <a:latin typeface="Calibri"/>
                <a:cs typeface="Calibri"/>
              </a:rPr>
              <a:t>s?</a:t>
            </a:r>
            <a:endParaRPr sz="2200">
              <a:latin typeface="Calibri"/>
              <a:cs typeface="Calibri"/>
            </a:endParaRPr>
          </a:p>
          <a:p>
            <a:pPr marL="1269365" marR="154305" lvl="2" indent="-250825">
              <a:lnSpc>
                <a:spcPct val="100800"/>
              </a:lnSpc>
              <a:spcBef>
                <a:spcPts val="520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dirty="0">
                <a:latin typeface="Calibri"/>
                <a:cs typeface="Calibri"/>
              </a:rPr>
              <a:t>For </a:t>
            </a:r>
            <a:r>
              <a:rPr sz="1950" spc="-10" dirty="0">
                <a:latin typeface="Calibri"/>
                <a:cs typeface="Calibri"/>
              </a:rPr>
              <a:t>Vector’s </a:t>
            </a:r>
            <a:r>
              <a:rPr sz="1950" b="1" spc="5" dirty="0">
                <a:latin typeface="Calibri"/>
                <a:cs typeface="Calibri"/>
              </a:rPr>
              <a:t>indexing </a:t>
            </a:r>
            <a:r>
              <a:rPr sz="1950" b="1" spc="-5" dirty="0">
                <a:latin typeface="Calibri"/>
                <a:cs typeface="Calibri"/>
              </a:rPr>
              <a:t>feature </a:t>
            </a:r>
            <a:r>
              <a:rPr sz="1950" spc="15" dirty="0">
                <a:latin typeface="Wingdings"/>
                <a:cs typeface="Wingdings"/>
              </a:rPr>
              <a:t></a:t>
            </a:r>
            <a:r>
              <a:rPr sz="1950" spc="15" dirty="0">
                <a:latin typeface="Calibri"/>
                <a:cs typeface="Calibri"/>
              </a:rPr>
              <a:t>: </a:t>
            </a:r>
            <a:r>
              <a:rPr sz="1950" spc="5" dirty="0">
                <a:latin typeface="Calibri"/>
                <a:cs typeface="Calibri"/>
              </a:rPr>
              <a:t>if we </a:t>
            </a:r>
            <a:r>
              <a:rPr sz="1950" dirty="0">
                <a:latin typeface="Calibri"/>
                <a:cs typeface="Calibri"/>
              </a:rPr>
              <a:t>want to enumerate </a:t>
            </a:r>
            <a:r>
              <a:rPr sz="1950" spc="5" dirty="0">
                <a:latin typeface="Calibri"/>
                <a:cs typeface="Calibri"/>
              </a:rPr>
              <a:t>neighbors of 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5" dirty="0">
                <a:latin typeface="Calibri"/>
                <a:cs typeface="Calibri"/>
              </a:rPr>
              <a:t>u, </a:t>
            </a:r>
            <a:r>
              <a:rPr sz="1950" spc="10" dirty="0">
                <a:latin typeface="Calibri"/>
                <a:cs typeface="Calibri"/>
              </a:rPr>
              <a:t>use </a:t>
            </a:r>
            <a:r>
              <a:rPr sz="1950" b="1" spc="5" dirty="0">
                <a:latin typeface="Calibri"/>
                <a:cs typeface="Calibri"/>
              </a:rPr>
              <a:t>AdjList.get(u) </a:t>
            </a:r>
            <a:r>
              <a:rPr sz="1950" dirty="0">
                <a:latin typeface="Calibri"/>
                <a:cs typeface="Calibri"/>
              </a:rPr>
              <a:t>to </a:t>
            </a:r>
            <a:r>
              <a:rPr sz="1950" spc="10" dirty="0">
                <a:latin typeface="Calibri"/>
                <a:cs typeface="Calibri"/>
              </a:rPr>
              <a:t>access the </a:t>
            </a:r>
            <a:r>
              <a:rPr sz="1950" spc="5" dirty="0">
                <a:latin typeface="Calibri"/>
                <a:cs typeface="Calibri"/>
              </a:rPr>
              <a:t>correct </a:t>
            </a:r>
            <a:r>
              <a:rPr sz="1950" spc="-10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1950" spc="10" dirty="0">
                <a:solidFill>
                  <a:srgbClr val="00B050"/>
                </a:solidFill>
                <a:latin typeface="Calibri"/>
                <a:cs typeface="Calibri"/>
              </a:rPr>
              <a:t>of</a:t>
            </a:r>
            <a:r>
              <a:rPr sz="1950" spc="7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50" spc="-5" dirty="0">
                <a:solidFill>
                  <a:srgbClr val="00B050"/>
                </a:solidFill>
                <a:latin typeface="Calibri"/>
                <a:cs typeface="Calibri"/>
              </a:rPr>
              <a:t>IntegerPair</a:t>
            </a:r>
            <a:r>
              <a:rPr sz="1950" spc="-5" dirty="0">
                <a:latin typeface="Calibri"/>
                <a:cs typeface="Calibri"/>
              </a:rPr>
              <a:t>s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8160">
              <a:lnSpc>
                <a:spcPct val="100000"/>
              </a:lnSpc>
            </a:pP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845309"/>
            <a:ext cx="8528685" cy="5078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5" dirty="0">
                <a:latin typeface="Calibri"/>
                <a:cs typeface="Calibri"/>
              </a:rPr>
              <a:t>In this </a:t>
            </a:r>
            <a:r>
              <a:rPr sz="3500" dirty="0">
                <a:latin typeface="Calibri"/>
                <a:cs typeface="Calibri"/>
              </a:rPr>
              <a:t>lecture, </a:t>
            </a:r>
            <a:r>
              <a:rPr sz="3500" spc="-5" dirty="0">
                <a:latin typeface="Calibri"/>
                <a:cs typeface="Calibri"/>
              </a:rPr>
              <a:t>we </a:t>
            </a:r>
            <a:r>
              <a:rPr sz="3500" spc="-10" dirty="0">
                <a:latin typeface="Calibri"/>
                <a:cs typeface="Calibri"/>
              </a:rPr>
              <a:t>looked</a:t>
            </a:r>
            <a:r>
              <a:rPr sz="3500" spc="-65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at:</a:t>
            </a:r>
            <a:endParaRPr sz="350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430"/>
              </a:spcBef>
              <a:buAutoNum type="alphaUcPeriod"/>
              <a:tabLst>
                <a:tab pos="515620" algn="l"/>
              </a:tabLst>
            </a:pPr>
            <a:r>
              <a:rPr sz="3050" spc="10" dirty="0">
                <a:latin typeface="Calibri"/>
                <a:cs typeface="Calibri"/>
              </a:rPr>
              <a:t>Union‐Find </a:t>
            </a:r>
            <a:r>
              <a:rPr sz="3050" spc="5" dirty="0">
                <a:latin typeface="Calibri"/>
                <a:cs typeface="Calibri"/>
              </a:rPr>
              <a:t>Disjoint Sets</a:t>
            </a:r>
            <a:r>
              <a:rPr sz="3050" spc="-15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(UFDS)</a:t>
            </a:r>
            <a:endParaRPr sz="3050">
              <a:latin typeface="Calibri"/>
              <a:cs typeface="Calibri"/>
            </a:endParaRPr>
          </a:p>
          <a:p>
            <a:pPr marL="955675" lvl="1" indent="-50292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956310" algn="l"/>
              </a:tabLst>
            </a:pPr>
            <a:r>
              <a:rPr sz="2600" spc="-10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Week </a:t>
            </a:r>
            <a:r>
              <a:rPr sz="2600" spc="20" dirty="0">
                <a:latin typeface="Calibri"/>
                <a:cs typeface="Calibri"/>
              </a:rPr>
              <a:t>07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later</a:t>
            </a:r>
            <a:endParaRPr sz="260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375"/>
              </a:spcBef>
              <a:buAutoNum type="alphaUcPeriod"/>
              <a:tabLst>
                <a:tab pos="515620" algn="l"/>
              </a:tabLst>
            </a:pPr>
            <a:r>
              <a:rPr sz="3050" spc="10" dirty="0">
                <a:latin typeface="Calibri"/>
                <a:cs typeface="Calibri"/>
              </a:rPr>
              <a:t>Bitmask </a:t>
            </a:r>
            <a:r>
              <a:rPr sz="3050" spc="-5" dirty="0">
                <a:latin typeface="Calibri"/>
                <a:cs typeface="Calibri"/>
              </a:rPr>
              <a:t>Data</a:t>
            </a:r>
            <a:r>
              <a:rPr sz="3050" spc="-4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Structure</a:t>
            </a:r>
            <a:endParaRPr sz="3050">
              <a:latin typeface="Calibri"/>
              <a:cs typeface="Calibri"/>
            </a:endParaRPr>
          </a:p>
          <a:p>
            <a:pPr marL="955675" lvl="1" indent="-5029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956310" algn="l"/>
              </a:tabLst>
            </a:pPr>
            <a:r>
              <a:rPr sz="2650" spc="-30" dirty="0">
                <a:latin typeface="Calibri"/>
                <a:cs typeface="Calibri"/>
              </a:rPr>
              <a:t>for </a:t>
            </a:r>
            <a:r>
              <a:rPr sz="2650" spc="-35" dirty="0">
                <a:latin typeface="Calibri"/>
                <a:cs typeface="Calibri"/>
              </a:rPr>
              <a:t>Week </a:t>
            </a:r>
            <a:r>
              <a:rPr sz="2650" spc="-5" dirty="0">
                <a:latin typeface="Calibri"/>
                <a:cs typeface="Calibri"/>
              </a:rPr>
              <a:t>11</a:t>
            </a:r>
            <a:r>
              <a:rPr sz="2650" spc="-20" dirty="0">
                <a:latin typeface="Calibri"/>
                <a:cs typeface="Calibri"/>
              </a:rPr>
              <a:t> later</a:t>
            </a:r>
            <a:endParaRPr sz="265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370"/>
              </a:spcBef>
              <a:buAutoNum type="alphaUcPeriod"/>
              <a:tabLst>
                <a:tab pos="515620" algn="l"/>
              </a:tabLst>
            </a:pPr>
            <a:r>
              <a:rPr sz="3050" dirty="0">
                <a:latin typeface="Calibri"/>
                <a:cs typeface="Calibri"/>
              </a:rPr>
              <a:t>Graph </a:t>
            </a:r>
            <a:r>
              <a:rPr sz="3050" spc="5" dirty="0">
                <a:latin typeface="Calibri"/>
                <a:cs typeface="Calibri"/>
              </a:rPr>
              <a:t>terminologies </a:t>
            </a:r>
            <a:r>
              <a:rPr sz="3050" spc="10" dirty="0">
                <a:latin typeface="Calibri"/>
                <a:cs typeface="Calibri"/>
              </a:rPr>
              <a:t>+ </a:t>
            </a:r>
            <a:r>
              <a:rPr sz="3050" spc="-5" dirty="0">
                <a:latin typeface="Calibri"/>
                <a:cs typeface="Calibri"/>
              </a:rPr>
              <a:t>why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-10" dirty="0">
                <a:latin typeface="Calibri"/>
                <a:cs typeface="Calibri"/>
              </a:rPr>
              <a:t>have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5" dirty="0">
                <a:latin typeface="Calibri"/>
                <a:cs typeface="Calibri"/>
              </a:rPr>
              <a:t>learn</a:t>
            </a:r>
            <a:r>
              <a:rPr sz="3050" spc="40" dirty="0">
                <a:latin typeface="Calibri"/>
                <a:cs typeface="Calibri"/>
              </a:rPr>
              <a:t> </a:t>
            </a:r>
            <a:r>
              <a:rPr sz="3050" spc="-5" dirty="0">
                <a:latin typeface="Calibri"/>
                <a:cs typeface="Calibri"/>
              </a:rPr>
              <a:t>graph</a:t>
            </a:r>
            <a:endParaRPr sz="3050">
              <a:latin typeface="Calibri"/>
              <a:cs typeface="Calibri"/>
            </a:endParaRPr>
          </a:p>
          <a:p>
            <a:pPr marL="955675" lvl="1" indent="-50292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956310" algn="l"/>
              </a:tabLst>
            </a:pPr>
            <a:r>
              <a:rPr sz="2600" spc="-10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Week </a:t>
            </a:r>
            <a:r>
              <a:rPr sz="2600" spc="15" dirty="0">
                <a:latin typeface="Calibri"/>
                <a:cs typeface="Calibri"/>
              </a:rPr>
              <a:t>06‐13 </a:t>
            </a:r>
            <a:r>
              <a:rPr sz="2600" dirty="0">
                <a:latin typeface="Calibri"/>
                <a:cs typeface="Calibri"/>
              </a:rPr>
              <a:t>later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:O…</a:t>
            </a:r>
            <a:endParaRPr sz="260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375"/>
              </a:spcBef>
              <a:buAutoNum type="alphaUcPeriod"/>
              <a:tabLst>
                <a:tab pos="514984" algn="l"/>
              </a:tabLst>
            </a:pPr>
            <a:r>
              <a:rPr sz="3050" spc="10" dirty="0">
                <a:latin typeface="Calibri"/>
                <a:cs typeface="Calibri"/>
              </a:rPr>
              <a:t>How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store </a:t>
            </a:r>
            <a:r>
              <a:rPr sz="3050" spc="-5" dirty="0">
                <a:latin typeface="Calibri"/>
                <a:cs typeface="Calibri"/>
              </a:rPr>
              <a:t>graph </a:t>
            </a:r>
            <a:r>
              <a:rPr sz="3050" spc="-15" dirty="0">
                <a:latin typeface="Calibri"/>
                <a:cs typeface="Calibri"/>
              </a:rPr>
              <a:t>info </a:t>
            </a:r>
            <a:r>
              <a:rPr sz="3050" spc="10" dirty="0">
                <a:latin typeface="Calibri"/>
                <a:cs typeface="Calibri"/>
              </a:rPr>
              <a:t>in </a:t>
            </a:r>
            <a:r>
              <a:rPr sz="3050" spc="5" dirty="0">
                <a:latin typeface="Calibri"/>
                <a:cs typeface="Calibri"/>
              </a:rPr>
              <a:t>computer</a:t>
            </a:r>
            <a:r>
              <a:rPr sz="3050" spc="60" dirty="0">
                <a:latin typeface="Calibri"/>
                <a:cs typeface="Calibri"/>
              </a:rPr>
              <a:t> </a:t>
            </a:r>
            <a:r>
              <a:rPr sz="3050" spc="20" dirty="0">
                <a:latin typeface="Calibri"/>
                <a:cs typeface="Calibri"/>
              </a:rPr>
              <a:t>memory</a:t>
            </a:r>
            <a:endParaRPr sz="3050">
              <a:latin typeface="Calibri"/>
              <a:cs typeface="Calibri"/>
            </a:endParaRPr>
          </a:p>
          <a:p>
            <a:pPr marL="12700" marR="195580">
              <a:lnSpc>
                <a:spcPts val="3320"/>
              </a:lnSpc>
              <a:spcBef>
                <a:spcPts val="2395"/>
              </a:spcBef>
            </a:pPr>
            <a:r>
              <a:rPr sz="3050" spc="10" dirty="0">
                <a:latin typeface="Calibri"/>
                <a:cs typeface="Calibri"/>
              </a:rPr>
              <a:t>PS: Online Quiz 1 </a:t>
            </a:r>
            <a:r>
              <a:rPr sz="3050" dirty="0">
                <a:latin typeface="Calibri"/>
                <a:cs typeface="Calibri"/>
              </a:rPr>
              <a:t>next </a:t>
            </a:r>
            <a:r>
              <a:rPr sz="3050" spc="5" dirty="0">
                <a:latin typeface="Calibri"/>
                <a:cs typeface="Calibri"/>
              </a:rPr>
              <a:t>week </a:t>
            </a:r>
            <a:r>
              <a:rPr sz="3050" u="heavy" spc="10" dirty="0">
                <a:latin typeface="Calibri"/>
                <a:cs typeface="Calibri"/>
              </a:rPr>
              <a:t>includes </a:t>
            </a:r>
            <a:r>
              <a:rPr sz="3050" spc="10" dirty="0">
                <a:latin typeface="Calibri"/>
                <a:cs typeface="Calibri"/>
              </a:rPr>
              <a:t>UFDS, Bitmask,  and </a:t>
            </a:r>
            <a:r>
              <a:rPr sz="3050" dirty="0">
                <a:latin typeface="Calibri"/>
                <a:cs typeface="Calibri"/>
              </a:rPr>
              <a:t>Graph</a:t>
            </a:r>
            <a:r>
              <a:rPr sz="3050" spc="-75" dirty="0">
                <a:latin typeface="Calibri"/>
                <a:cs typeface="Calibri"/>
              </a:rPr>
              <a:t> </a:t>
            </a:r>
            <a:r>
              <a:rPr sz="3050" spc="15" dirty="0">
                <a:latin typeface="Calibri"/>
                <a:cs typeface="Calibri"/>
              </a:rPr>
              <a:t>DS</a:t>
            </a:r>
            <a:endParaRPr sz="3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0025">
              <a:lnSpc>
                <a:spcPct val="100000"/>
              </a:lnSpc>
            </a:pPr>
            <a:r>
              <a:rPr spc="-10" dirty="0"/>
              <a:t>Outline </a:t>
            </a:r>
            <a:r>
              <a:rPr spc="-5" dirty="0"/>
              <a:t>of </a:t>
            </a:r>
            <a:r>
              <a:rPr spc="-10" dirty="0"/>
              <a:t>this </a:t>
            </a:r>
            <a:r>
              <a:rPr spc="-20" dirty="0"/>
              <a:t>Lecture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880" indent="-502920">
              <a:lnSpc>
                <a:spcPct val="100000"/>
              </a:lnSpc>
              <a:buAutoNum type="alphaUcPeriod"/>
              <a:tabLst>
                <a:tab pos="691515" algn="l"/>
              </a:tabLst>
            </a:pPr>
            <a:r>
              <a:rPr sz="2600" spc="10" dirty="0"/>
              <a:t>Union</a:t>
            </a:r>
            <a:r>
              <a:rPr sz="2600" spc="10" dirty="0">
                <a:latin typeface="Calibri"/>
                <a:cs typeface="Calibri"/>
              </a:rPr>
              <a:t>‐</a:t>
            </a:r>
            <a:r>
              <a:rPr sz="2600" spc="10" dirty="0"/>
              <a:t>Find </a:t>
            </a:r>
            <a:r>
              <a:rPr sz="2600" spc="5" dirty="0"/>
              <a:t>Disjoint Sets </a:t>
            </a:r>
            <a:r>
              <a:rPr sz="2600" spc="10" dirty="0"/>
              <a:t>(UFDS) </a:t>
            </a:r>
            <a:r>
              <a:rPr sz="2600" dirty="0"/>
              <a:t>Data </a:t>
            </a:r>
            <a:r>
              <a:rPr sz="2600" spc="5" dirty="0"/>
              <a:t>Structure </a:t>
            </a:r>
            <a:r>
              <a:rPr sz="2600" spc="10" dirty="0"/>
              <a:t>(CP3 </a:t>
            </a:r>
            <a:r>
              <a:rPr sz="2600" spc="15" dirty="0"/>
              <a:t>Sec</a:t>
            </a:r>
            <a:r>
              <a:rPr sz="2600" spc="35" dirty="0"/>
              <a:t> </a:t>
            </a:r>
            <a:r>
              <a:rPr sz="2600" spc="10" dirty="0"/>
              <a:t>2.4.2)</a:t>
            </a:r>
            <a:endParaRPr sz="26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/>
              <a:buChar char="–"/>
              <a:tabLst>
                <a:tab pos="1130935" algn="l"/>
              </a:tabLst>
            </a:pP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/ufds.html</a:t>
            </a:r>
            <a:endParaRPr sz="2200">
              <a:latin typeface="Calibri"/>
              <a:cs typeface="Calibri"/>
            </a:endParaRPr>
          </a:p>
          <a:p>
            <a:pPr marL="690880" indent="-502920">
              <a:lnSpc>
                <a:spcPct val="100000"/>
              </a:lnSpc>
              <a:spcBef>
                <a:spcPts val="590"/>
              </a:spcBef>
              <a:buAutoNum type="alphaUcPeriod"/>
              <a:tabLst>
                <a:tab pos="691515" algn="l"/>
              </a:tabLst>
            </a:pPr>
            <a:r>
              <a:rPr sz="2650" spc="-10" dirty="0"/>
              <a:t>Bitmask </a:t>
            </a:r>
            <a:r>
              <a:rPr sz="2650" spc="-20" dirty="0"/>
              <a:t>Data </a:t>
            </a:r>
            <a:r>
              <a:rPr sz="2650" spc="-15" dirty="0"/>
              <a:t>Structure </a:t>
            </a:r>
            <a:r>
              <a:rPr sz="2650" spc="-10" dirty="0"/>
              <a:t>(CP3 Section</a:t>
            </a:r>
            <a:r>
              <a:rPr sz="2650" spc="-50" dirty="0"/>
              <a:t> </a:t>
            </a:r>
            <a:r>
              <a:rPr sz="2650" spc="-5" dirty="0"/>
              <a:t>2.2)</a:t>
            </a:r>
            <a:endParaRPr sz="2650"/>
          </a:p>
          <a:p>
            <a:pPr marL="1130300" lvl="1" indent="-502920">
              <a:lnSpc>
                <a:spcPct val="100000"/>
              </a:lnSpc>
              <a:spcBef>
                <a:spcPts val="555"/>
              </a:spcBef>
              <a:buClr>
                <a:srgbClr val="000000"/>
              </a:buClr>
              <a:buFont typeface="Arial"/>
              <a:buChar char="–"/>
              <a:tabLst>
                <a:tab pos="1130935" algn="l"/>
              </a:tabLst>
            </a:pP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/bitmask.html</a:t>
            </a:r>
            <a:endParaRPr sz="2200">
              <a:latin typeface="Calibri"/>
              <a:cs typeface="Calibri"/>
            </a:endParaRPr>
          </a:p>
          <a:p>
            <a:pPr marL="690880" indent="-502920">
              <a:lnSpc>
                <a:spcPct val="100000"/>
              </a:lnSpc>
              <a:spcBef>
                <a:spcPts val="590"/>
              </a:spcBef>
              <a:buAutoNum type="alphaUcPeriod"/>
              <a:tabLst>
                <a:tab pos="691515" algn="l"/>
              </a:tabLst>
            </a:pPr>
            <a:r>
              <a:rPr sz="2650" spc="-15" dirty="0"/>
              <a:t>Motivation </a:t>
            </a:r>
            <a:r>
              <a:rPr sz="2650" spc="-10" dirty="0"/>
              <a:t>on </a:t>
            </a:r>
            <a:r>
              <a:rPr sz="2650" spc="-25" dirty="0"/>
              <a:t>why </a:t>
            </a:r>
            <a:r>
              <a:rPr sz="2650" spc="-20" dirty="0"/>
              <a:t>you </a:t>
            </a:r>
            <a:r>
              <a:rPr sz="2650" spc="-10" dirty="0"/>
              <a:t>should learn</a:t>
            </a:r>
            <a:r>
              <a:rPr sz="2650" spc="-45" dirty="0"/>
              <a:t> </a:t>
            </a:r>
            <a:r>
              <a:rPr sz="2650" spc="-20" dirty="0"/>
              <a:t>graph</a:t>
            </a:r>
            <a:endParaRPr sz="2650"/>
          </a:p>
          <a:p>
            <a:pPr marL="1130300" lvl="1" indent="-50292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1130935" algn="l"/>
              </a:tabLst>
            </a:pPr>
            <a:r>
              <a:rPr sz="2200" b="1" i="1" spc="-30" dirty="0">
                <a:latin typeface="Calibri"/>
                <a:cs typeface="Calibri"/>
              </a:rPr>
              <a:t>Very </a:t>
            </a:r>
            <a:r>
              <a:rPr sz="2200" b="1" i="1" spc="-5" dirty="0">
                <a:latin typeface="Calibri"/>
                <a:cs typeface="Calibri"/>
              </a:rPr>
              <a:t>quick </a:t>
            </a:r>
            <a:r>
              <a:rPr sz="2200" b="1" i="1" spc="-10" dirty="0">
                <a:latin typeface="Calibri"/>
                <a:cs typeface="Calibri"/>
              </a:rPr>
              <a:t>review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10" dirty="0">
                <a:latin typeface="Calibri"/>
                <a:cs typeface="Calibri"/>
              </a:rPr>
              <a:t>graph </a:t>
            </a:r>
            <a:r>
              <a:rPr sz="2200" spc="-5" dirty="0">
                <a:latin typeface="Calibri"/>
                <a:cs typeface="Calibri"/>
              </a:rPr>
              <a:t>terminologies </a:t>
            </a:r>
            <a:r>
              <a:rPr sz="2200" spc="-10" dirty="0">
                <a:latin typeface="Calibri"/>
                <a:cs typeface="Calibri"/>
              </a:rPr>
              <a:t>(from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CS1231)</a:t>
            </a:r>
            <a:endParaRPr sz="2200">
              <a:latin typeface="Calibri"/>
              <a:cs typeface="Calibri"/>
            </a:endParaRPr>
          </a:p>
          <a:p>
            <a:pPr marL="690245" indent="-502284">
              <a:lnSpc>
                <a:spcPct val="100000"/>
              </a:lnSpc>
              <a:spcBef>
                <a:spcPts val="600"/>
              </a:spcBef>
              <a:buAutoNum type="alphaUcPeriod"/>
              <a:tabLst>
                <a:tab pos="690880" algn="l"/>
              </a:tabLst>
            </a:pPr>
            <a:r>
              <a:rPr sz="2650" spc="-15" dirty="0"/>
              <a:t>Three </a:t>
            </a:r>
            <a:r>
              <a:rPr sz="2650" spc="-20" dirty="0"/>
              <a:t>Graph Data </a:t>
            </a:r>
            <a:r>
              <a:rPr sz="2650" spc="-15" dirty="0"/>
              <a:t>Structures </a:t>
            </a:r>
            <a:r>
              <a:rPr sz="2650" spc="-10" dirty="0"/>
              <a:t>(CP3 Section</a:t>
            </a:r>
            <a:r>
              <a:rPr sz="2650" spc="20" dirty="0"/>
              <a:t> </a:t>
            </a:r>
            <a:r>
              <a:rPr sz="2650" spc="-10" dirty="0"/>
              <a:t>2.4.1)</a:t>
            </a:r>
            <a:endParaRPr sz="2650"/>
          </a:p>
          <a:p>
            <a:pPr marL="1130300" lvl="1" indent="-50292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1130935" algn="l"/>
              </a:tabLst>
            </a:pPr>
            <a:r>
              <a:rPr sz="2200" dirty="0">
                <a:latin typeface="Calibri"/>
                <a:cs typeface="Calibri"/>
              </a:rPr>
              <a:t>Adjacency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Matrix</a:t>
            </a:r>
            <a:endParaRPr sz="22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1130935" algn="l"/>
              </a:tabLst>
            </a:pPr>
            <a:r>
              <a:rPr sz="2200" dirty="0">
                <a:latin typeface="Calibri"/>
                <a:cs typeface="Calibri"/>
              </a:rPr>
              <a:t>Adjacency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</a:t>
            </a:r>
            <a:endParaRPr sz="22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1130935" algn="l"/>
              </a:tabLst>
            </a:pPr>
            <a:r>
              <a:rPr sz="2200" spc="-15" dirty="0">
                <a:latin typeface="Calibri"/>
                <a:cs typeface="Calibri"/>
              </a:rPr>
              <a:t>Edge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</a:t>
            </a:r>
            <a:endParaRPr sz="22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25"/>
              </a:spcBef>
              <a:buClr>
                <a:srgbClr val="000000"/>
              </a:buClr>
              <a:buFont typeface="Arial"/>
              <a:buChar char="–"/>
              <a:tabLst>
                <a:tab pos="1130935" algn="l"/>
              </a:tabLst>
            </a:pPr>
            <a:r>
              <a:rPr sz="2200" u="heavy" spc="-10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http://visualgo.net</a:t>
            </a:r>
            <a:r>
              <a:rPr sz="2200" b="1" u="heavy" spc="-10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/graphds.html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284473"/>
            <a:ext cx="6821170" cy="1207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20000"/>
              </a:lnSpc>
            </a:pP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A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simple </a:t>
            </a:r>
            <a:r>
              <a:rPr sz="2200" spc="-15" dirty="0">
                <a:solidFill>
                  <a:srgbClr val="898989"/>
                </a:solidFill>
                <a:latin typeface="Calibri"/>
                <a:cs typeface="Calibri"/>
              </a:rPr>
              <a:t>yet effective data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structure </a:t>
            </a:r>
            <a:r>
              <a:rPr sz="2200" spc="-15" dirty="0">
                <a:solidFill>
                  <a:srgbClr val="898989"/>
                </a:solidFill>
                <a:latin typeface="Calibri"/>
                <a:cs typeface="Calibri"/>
              </a:rPr>
              <a:t>to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model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disjoint sets… 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This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DS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will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be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revisited in </a:t>
            </a:r>
            <a:r>
              <a:rPr sz="2200" i="1" spc="-25" dirty="0">
                <a:solidFill>
                  <a:srgbClr val="898989"/>
                </a:solidFill>
                <a:latin typeface="Calibri"/>
                <a:cs typeface="Calibri"/>
              </a:rPr>
              <a:t>Week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07 during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lecture on MST  </a:t>
            </a: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/ufds.html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594" y="4558538"/>
            <a:ext cx="6391910" cy="175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CP3,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Section</a:t>
            </a:r>
            <a:r>
              <a:rPr sz="22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2.4.2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50"/>
              </a:spcBef>
            </a:pPr>
            <a:r>
              <a:rPr sz="4400" b="1" spc="-5" dirty="0">
                <a:latin typeface="Calibri"/>
                <a:cs typeface="Calibri"/>
              </a:rPr>
              <a:t>UNION‐FIND </a:t>
            </a:r>
            <a:r>
              <a:rPr sz="4400" b="1" spc="-10" dirty="0">
                <a:latin typeface="Calibri"/>
                <a:cs typeface="Calibri"/>
              </a:rPr>
              <a:t>DISJOINT </a:t>
            </a:r>
            <a:r>
              <a:rPr sz="4400" b="1" spc="-20" dirty="0">
                <a:latin typeface="Calibri"/>
                <a:cs typeface="Calibri"/>
              </a:rPr>
              <a:t>SETS  </a:t>
            </a:r>
            <a:r>
              <a:rPr sz="4400" b="1" spc="-204" dirty="0">
                <a:latin typeface="Calibri"/>
                <a:cs typeface="Calibri"/>
              </a:rPr>
              <a:t>DATA</a:t>
            </a:r>
            <a:r>
              <a:rPr sz="4400" b="1" spc="-90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STRUCTURE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010">
              <a:lnSpc>
                <a:spcPct val="100000"/>
              </a:lnSpc>
            </a:pPr>
            <a:r>
              <a:rPr spc="-10" dirty="0"/>
              <a:t>Union</a:t>
            </a:r>
            <a:r>
              <a:rPr spc="-10" dirty="0">
                <a:latin typeface="Calibri"/>
                <a:cs typeface="Calibri"/>
              </a:rPr>
              <a:t>‐</a:t>
            </a:r>
            <a:r>
              <a:rPr spc="-10" dirty="0"/>
              <a:t>Find </a:t>
            </a:r>
            <a:r>
              <a:rPr spc="-15" dirty="0"/>
              <a:t>Disjoint Sets</a:t>
            </a:r>
            <a:r>
              <a:rPr spc="45" dirty="0"/>
              <a:t> </a:t>
            </a:r>
            <a:r>
              <a:rPr spc="-5" dirty="0"/>
              <a:t>(UFDS)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168640" cy="442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5" dirty="0">
                <a:latin typeface="Calibri"/>
                <a:cs typeface="Calibri"/>
              </a:rPr>
              <a:t>Given </a:t>
            </a:r>
            <a:r>
              <a:rPr sz="3050" spc="-5" dirty="0">
                <a:latin typeface="Calibri"/>
                <a:cs typeface="Calibri"/>
              </a:rPr>
              <a:t>several </a:t>
            </a:r>
            <a:r>
              <a:rPr sz="3050" spc="5" dirty="0">
                <a:latin typeface="Calibri"/>
                <a:cs typeface="Calibri"/>
              </a:rPr>
              <a:t>disjoint sets</a:t>
            </a:r>
            <a:r>
              <a:rPr sz="3050" spc="-70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initially…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5" dirty="0">
                <a:latin typeface="Calibri"/>
                <a:cs typeface="Calibri"/>
              </a:rPr>
              <a:t>Union </a:t>
            </a:r>
            <a:r>
              <a:rPr sz="2650" spc="-20" dirty="0">
                <a:latin typeface="Calibri"/>
                <a:cs typeface="Calibri"/>
              </a:rPr>
              <a:t>two </a:t>
            </a:r>
            <a:r>
              <a:rPr sz="2650" spc="-15" dirty="0">
                <a:latin typeface="Calibri"/>
                <a:cs typeface="Calibri"/>
              </a:rPr>
              <a:t>disjoint </a:t>
            </a:r>
            <a:r>
              <a:rPr sz="2650" spc="-10" dirty="0">
                <a:latin typeface="Calibri"/>
                <a:cs typeface="Calibri"/>
              </a:rPr>
              <a:t>sets when</a:t>
            </a:r>
            <a:r>
              <a:rPr sz="2650" spc="-15" dirty="0">
                <a:latin typeface="Calibri"/>
                <a:cs typeface="Calibri"/>
              </a:rPr>
              <a:t> needed</a:t>
            </a:r>
            <a:endParaRPr sz="26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Find </a:t>
            </a:r>
            <a:r>
              <a:rPr sz="2600" spc="15" dirty="0">
                <a:latin typeface="Calibri"/>
                <a:cs typeface="Calibri"/>
              </a:rPr>
              <a:t>which </a:t>
            </a:r>
            <a:r>
              <a:rPr sz="2600" spc="5" dirty="0">
                <a:latin typeface="Calibri"/>
                <a:cs typeface="Calibri"/>
              </a:rPr>
              <a:t>set </a:t>
            </a:r>
            <a:r>
              <a:rPr sz="2600" spc="20" dirty="0">
                <a:latin typeface="Calibri"/>
                <a:cs typeface="Calibri"/>
              </a:rPr>
              <a:t>an </a:t>
            </a:r>
            <a:r>
              <a:rPr sz="2600" spc="5" dirty="0">
                <a:latin typeface="Calibri"/>
                <a:cs typeface="Calibri"/>
              </a:rPr>
              <a:t>item </a:t>
            </a:r>
            <a:r>
              <a:rPr sz="2600" spc="10" dirty="0">
                <a:latin typeface="Calibri"/>
                <a:cs typeface="Calibri"/>
              </a:rPr>
              <a:t>belongs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More typical </a:t>
            </a:r>
            <a:r>
              <a:rPr sz="2200" spc="-5" dirty="0">
                <a:latin typeface="Calibri"/>
                <a:cs typeface="Calibri"/>
              </a:rPr>
              <a:t>usage: </a:t>
            </a: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check </a:t>
            </a:r>
            <a:r>
              <a:rPr sz="2200" spc="-5" dirty="0">
                <a:latin typeface="Calibri"/>
                <a:cs typeface="Calibri"/>
              </a:rPr>
              <a:t>if </a:t>
            </a:r>
            <a:r>
              <a:rPr sz="2200" spc="-10" dirty="0">
                <a:latin typeface="Calibri"/>
                <a:cs typeface="Calibri"/>
              </a:rPr>
              <a:t>two items </a:t>
            </a:r>
            <a:r>
              <a:rPr sz="2200" dirty="0">
                <a:latin typeface="Calibri"/>
                <a:cs typeface="Calibri"/>
              </a:rPr>
              <a:t>belong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the same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Font typeface="Arial"/>
              <a:buChar char="–"/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spc="-10" dirty="0">
                <a:latin typeface="Calibri"/>
                <a:cs typeface="Calibri"/>
              </a:rPr>
              <a:t>Key </a:t>
            </a:r>
            <a:r>
              <a:rPr sz="3050" spc="5" dirty="0">
                <a:latin typeface="Calibri"/>
                <a:cs typeface="Calibri"/>
              </a:rPr>
              <a:t>ideas </a:t>
            </a:r>
            <a:r>
              <a:rPr sz="3050" spc="10" dirty="0">
                <a:latin typeface="Calibri"/>
                <a:cs typeface="Calibri"/>
              </a:rPr>
              <a:t>(see the </a:t>
            </a:r>
            <a:r>
              <a:rPr sz="3050" dirty="0">
                <a:latin typeface="Calibri"/>
                <a:cs typeface="Calibri"/>
              </a:rPr>
              <a:t>figures </a:t>
            </a:r>
            <a:r>
              <a:rPr sz="3050" spc="10" dirty="0">
                <a:latin typeface="Calibri"/>
                <a:cs typeface="Calibri"/>
              </a:rPr>
              <a:t>in the </a:t>
            </a:r>
            <a:r>
              <a:rPr sz="3050" dirty="0">
                <a:latin typeface="Calibri"/>
                <a:cs typeface="Calibri"/>
              </a:rPr>
              <a:t>next </a:t>
            </a:r>
            <a:r>
              <a:rPr sz="3050" spc="-20" dirty="0">
                <a:latin typeface="Calibri"/>
                <a:cs typeface="Calibri"/>
              </a:rPr>
              <a:t>few</a:t>
            </a:r>
            <a:r>
              <a:rPr sz="3050" spc="-4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slides):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Each set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20" dirty="0">
                <a:latin typeface="Calibri"/>
                <a:cs typeface="Calibri"/>
              </a:rPr>
              <a:t>modeled </a:t>
            </a:r>
            <a:r>
              <a:rPr sz="2600" b="1" spc="15" dirty="0">
                <a:latin typeface="Calibri"/>
                <a:cs typeface="Calibri"/>
              </a:rPr>
              <a:t>as a</a:t>
            </a:r>
            <a:r>
              <a:rPr sz="2600" b="1" spc="-85" dirty="0">
                <a:latin typeface="Calibri"/>
                <a:cs typeface="Calibri"/>
              </a:rPr>
              <a:t> </a:t>
            </a:r>
            <a:r>
              <a:rPr sz="2600" b="1" spc="5" dirty="0">
                <a:latin typeface="Calibri"/>
                <a:cs typeface="Calibri"/>
              </a:rPr>
              <a:t>tree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Thus a </a:t>
            </a:r>
            <a:r>
              <a:rPr sz="2200" spc="-5" dirty="0">
                <a:latin typeface="Calibri"/>
                <a:cs typeface="Calibri"/>
              </a:rPr>
              <a:t>collection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disjoint sets </a:t>
            </a:r>
            <a:r>
              <a:rPr sz="2200" spc="-15" dirty="0">
                <a:latin typeface="Calibri"/>
                <a:cs typeface="Calibri"/>
              </a:rPr>
              <a:t>form </a:t>
            </a:r>
            <a:r>
              <a:rPr sz="2200" b="1" u="heavy" dirty="0">
                <a:latin typeface="Calibri"/>
                <a:cs typeface="Calibri"/>
              </a:rPr>
              <a:t>a </a:t>
            </a:r>
            <a:r>
              <a:rPr sz="2200" b="1" u="heavy" spc="-20" dirty="0">
                <a:latin typeface="Calibri"/>
                <a:cs typeface="Calibri"/>
              </a:rPr>
              <a:t>forest </a:t>
            </a:r>
            <a:r>
              <a:rPr sz="2200" b="1" u="heavy" dirty="0">
                <a:latin typeface="Calibri"/>
                <a:cs typeface="Calibri"/>
              </a:rPr>
              <a:t>of</a:t>
            </a:r>
            <a:r>
              <a:rPr sz="2200" b="1" u="heavy" spc="35" dirty="0">
                <a:latin typeface="Calibri"/>
                <a:cs typeface="Calibri"/>
              </a:rPr>
              <a:t> </a:t>
            </a:r>
            <a:r>
              <a:rPr sz="2200" b="1" u="heavy" spc="-10" dirty="0">
                <a:latin typeface="Calibri"/>
                <a:cs typeface="Calibri"/>
              </a:rPr>
              <a:t>trees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Each set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5" dirty="0">
                <a:latin typeface="Calibri"/>
                <a:cs typeface="Calibri"/>
              </a:rPr>
              <a:t>represented </a:t>
            </a:r>
            <a:r>
              <a:rPr sz="2600" spc="10" dirty="0">
                <a:latin typeface="Calibri"/>
                <a:cs typeface="Calibri"/>
              </a:rPr>
              <a:t>by </a:t>
            </a:r>
            <a:r>
              <a:rPr sz="2600" spc="15" dirty="0">
                <a:latin typeface="Calibri"/>
                <a:cs typeface="Calibri"/>
              </a:rPr>
              <a:t>a </a:t>
            </a:r>
            <a:r>
              <a:rPr sz="2600" dirty="0">
                <a:latin typeface="Calibri"/>
                <a:cs typeface="Calibri"/>
              </a:rPr>
              <a:t>representative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item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Which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root </a:t>
            </a:r>
            <a:r>
              <a:rPr sz="2200" dirty="0">
                <a:latin typeface="Calibri"/>
                <a:cs typeface="Calibri"/>
              </a:rPr>
              <a:t>of the </a:t>
            </a:r>
            <a:r>
              <a:rPr sz="2200" spc="-5" dirty="0">
                <a:latin typeface="Calibri"/>
                <a:cs typeface="Calibri"/>
              </a:rPr>
              <a:t>corresponding </a:t>
            </a:r>
            <a:r>
              <a:rPr sz="2200" spc="-10" dirty="0">
                <a:latin typeface="Calibri"/>
                <a:cs typeface="Calibri"/>
              </a:rPr>
              <a:t>tree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that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796" y="5321808"/>
            <a:ext cx="7988807" cy="173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7870">
              <a:lnSpc>
                <a:spcPct val="100000"/>
              </a:lnSpc>
            </a:pPr>
            <a:r>
              <a:rPr spc="-20" dirty="0"/>
              <a:t>Example </a:t>
            </a:r>
            <a:r>
              <a:rPr spc="-10" dirty="0"/>
              <a:t>with </a:t>
            </a:r>
            <a:r>
              <a:rPr spc="-5" dirty="0"/>
              <a:t>3 </a:t>
            </a:r>
            <a:r>
              <a:rPr spc="-15" dirty="0"/>
              <a:t>Disjoint</a:t>
            </a:r>
            <a:r>
              <a:rPr spc="5" dirty="0"/>
              <a:t> </a:t>
            </a:r>
            <a:r>
              <a:rPr spc="-15" dirty="0"/>
              <a:t>Sets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1566" y="1903984"/>
            <a:ext cx="8778875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dirty="0">
                <a:latin typeface="Calibri"/>
                <a:cs typeface="Calibri"/>
              </a:rPr>
              <a:t>There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dirty="0">
                <a:latin typeface="Calibri"/>
                <a:cs typeface="Calibri"/>
              </a:rPr>
              <a:t>three </a:t>
            </a:r>
            <a:r>
              <a:rPr sz="3050" spc="5" dirty="0">
                <a:latin typeface="Calibri"/>
                <a:cs typeface="Calibri"/>
              </a:rPr>
              <a:t>disjoint sets (trees) </a:t>
            </a:r>
            <a:r>
              <a:rPr sz="3050" spc="10" dirty="0">
                <a:latin typeface="Calibri"/>
                <a:cs typeface="Calibri"/>
              </a:rPr>
              <a:t>in the </a:t>
            </a:r>
            <a:r>
              <a:rPr sz="3050" dirty="0">
                <a:latin typeface="Calibri"/>
                <a:cs typeface="Calibri"/>
              </a:rPr>
              <a:t>figure</a:t>
            </a:r>
            <a:r>
              <a:rPr sz="3050" spc="5" dirty="0">
                <a:latin typeface="Calibri"/>
                <a:cs typeface="Calibri"/>
              </a:rPr>
              <a:t> below: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578485" algn="l"/>
              </a:tabLst>
            </a:pPr>
            <a:r>
              <a:rPr sz="2650" spc="-10" dirty="0">
                <a:latin typeface="Calibri"/>
                <a:cs typeface="Calibri"/>
              </a:rPr>
              <a:t>1.	</a:t>
            </a:r>
            <a:r>
              <a:rPr sz="2650" spc="-15" dirty="0">
                <a:latin typeface="Calibri"/>
                <a:cs typeface="Calibri"/>
              </a:rPr>
              <a:t>Set that </a:t>
            </a:r>
            <a:r>
              <a:rPr sz="2650" spc="-20" dirty="0">
                <a:latin typeface="Calibri"/>
                <a:cs typeface="Calibri"/>
              </a:rPr>
              <a:t>contains </a:t>
            </a:r>
            <a:r>
              <a:rPr sz="2650" spc="-10" dirty="0">
                <a:latin typeface="Calibri"/>
                <a:cs typeface="Calibri"/>
              </a:rPr>
              <a:t>{0, </a:t>
            </a:r>
            <a:r>
              <a:rPr sz="2650" spc="-5" dirty="0">
                <a:latin typeface="Calibri"/>
                <a:cs typeface="Calibri"/>
              </a:rPr>
              <a:t>1, 2, </a:t>
            </a:r>
            <a:r>
              <a:rPr sz="2650" b="1" u="heavy" spc="-5" dirty="0">
                <a:latin typeface="Calibri"/>
                <a:cs typeface="Calibri"/>
              </a:rPr>
              <a:t>3</a:t>
            </a:r>
            <a:r>
              <a:rPr sz="2650" spc="-5" dirty="0">
                <a:latin typeface="Calibri"/>
                <a:cs typeface="Calibri"/>
              </a:rPr>
              <a:t>,</a:t>
            </a:r>
            <a:r>
              <a:rPr sz="2650" spc="-7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4}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7778" rIns="0" bIns="0" rtlCol="0">
            <a:spAutoFit/>
          </a:bodyPr>
          <a:lstStyle/>
          <a:p>
            <a:pPr marL="565150">
              <a:lnSpc>
                <a:spcPct val="100000"/>
              </a:lnSpc>
              <a:tabLst>
                <a:tab pos="113093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15" dirty="0"/>
              <a:t>Representative </a:t>
            </a:r>
            <a:r>
              <a:rPr sz="2200" spc="-10" dirty="0"/>
              <a:t>item </a:t>
            </a:r>
            <a:r>
              <a:rPr sz="2200" dirty="0"/>
              <a:t>= </a:t>
            </a:r>
            <a:r>
              <a:rPr sz="2200" b="1" u="heavy" spc="-15" dirty="0">
                <a:latin typeface="Calibri"/>
                <a:cs typeface="Calibri"/>
              </a:rPr>
              <a:t>vertex </a:t>
            </a:r>
            <a:r>
              <a:rPr sz="2200" b="1" u="heavy" dirty="0">
                <a:latin typeface="Calibri"/>
                <a:cs typeface="Calibri"/>
              </a:rPr>
              <a:t>3</a:t>
            </a:r>
            <a:r>
              <a:rPr sz="2200" dirty="0"/>
              <a:t>, </a:t>
            </a:r>
            <a:r>
              <a:rPr sz="2200" spc="-10" dirty="0"/>
              <a:t>highlighted </a:t>
            </a:r>
            <a:r>
              <a:rPr sz="2200" spc="-5" dirty="0"/>
              <a:t>with </a:t>
            </a:r>
            <a:r>
              <a:rPr sz="2200" b="1" u="heavy" dirty="0">
                <a:latin typeface="Calibri"/>
                <a:cs typeface="Calibri"/>
              </a:rPr>
              <a:t>bold +</a:t>
            </a:r>
            <a:r>
              <a:rPr sz="2200" b="1" u="heavy" spc="95" dirty="0">
                <a:latin typeface="Calibri"/>
                <a:cs typeface="Calibri"/>
              </a:rPr>
              <a:t> </a:t>
            </a:r>
            <a:r>
              <a:rPr sz="2200" b="1" u="heavy" dirty="0">
                <a:latin typeface="Calibri"/>
                <a:cs typeface="Calibri"/>
              </a:rPr>
              <a:t>underline,</a:t>
            </a:r>
            <a:endParaRPr sz="2200">
              <a:latin typeface="Calibri"/>
              <a:cs typeface="Calibri"/>
            </a:endParaRPr>
          </a:p>
          <a:p>
            <a:pPr marL="1130300">
              <a:lnSpc>
                <a:spcPct val="100000"/>
              </a:lnSpc>
            </a:pPr>
            <a:r>
              <a:rPr sz="2200" dirty="0"/>
              <a:t>the </a:t>
            </a:r>
            <a:r>
              <a:rPr sz="2200" spc="-10" dirty="0"/>
              <a:t>root </a:t>
            </a:r>
            <a:r>
              <a:rPr sz="2200" dirty="0"/>
              <a:t>of </a:t>
            </a:r>
            <a:r>
              <a:rPr sz="2200" spc="-5" dirty="0"/>
              <a:t>that</a:t>
            </a:r>
            <a:r>
              <a:rPr sz="2200" spc="-70" dirty="0"/>
              <a:t> </a:t>
            </a:r>
            <a:r>
              <a:rPr sz="2200" spc="-10" dirty="0"/>
              <a:t>subtree</a:t>
            </a:r>
            <a:endParaRPr sz="2200"/>
          </a:p>
          <a:p>
            <a:pPr marL="690880" indent="-565785">
              <a:lnSpc>
                <a:spcPct val="100000"/>
              </a:lnSpc>
              <a:spcBef>
                <a:spcPts val="590"/>
              </a:spcBef>
              <a:buAutoNum type="arabicPeriod" startAt="2"/>
              <a:tabLst>
                <a:tab pos="692150" algn="l"/>
              </a:tabLst>
            </a:pPr>
            <a:r>
              <a:rPr sz="2650" spc="-15" dirty="0"/>
              <a:t>Set that </a:t>
            </a:r>
            <a:r>
              <a:rPr sz="2650" spc="-20" dirty="0"/>
              <a:t>contains </a:t>
            </a:r>
            <a:r>
              <a:rPr sz="2650" spc="-10" dirty="0"/>
              <a:t>{5, </a:t>
            </a:r>
            <a:r>
              <a:rPr sz="2650" b="1" u="heavy" spc="-10" dirty="0">
                <a:latin typeface="Calibri"/>
                <a:cs typeface="Calibri"/>
              </a:rPr>
              <a:t>6</a:t>
            </a:r>
            <a:r>
              <a:rPr sz="2650" spc="-10" dirty="0"/>
              <a:t>,</a:t>
            </a:r>
            <a:r>
              <a:rPr sz="2650" spc="-45" dirty="0"/>
              <a:t> </a:t>
            </a:r>
            <a:r>
              <a:rPr sz="2650" spc="-5" dirty="0"/>
              <a:t>7}</a:t>
            </a:r>
            <a:endParaRPr sz="2650">
              <a:latin typeface="Calibri"/>
              <a:cs typeface="Calibri"/>
            </a:endParaRPr>
          </a:p>
          <a:p>
            <a:pPr marL="690880" indent="-565785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692150" algn="l"/>
              </a:tabLst>
            </a:pPr>
            <a:r>
              <a:rPr sz="2650" spc="-15" dirty="0"/>
              <a:t>Set that </a:t>
            </a:r>
            <a:r>
              <a:rPr sz="2650" spc="-20" dirty="0"/>
              <a:t>contains</a:t>
            </a:r>
            <a:r>
              <a:rPr sz="2650" spc="-55" dirty="0"/>
              <a:t> </a:t>
            </a:r>
            <a:r>
              <a:rPr sz="2650" spc="-10" dirty="0"/>
              <a:t>{</a:t>
            </a:r>
            <a:r>
              <a:rPr sz="2650" b="1" u="heavy" spc="-10" dirty="0">
                <a:latin typeface="Calibri"/>
                <a:cs typeface="Calibri"/>
              </a:rPr>
              <a:t>8</a:t>
            </a:r>
            <a:r>
              <a:rPr sz="2650" spc="-10" dirty="0"/>
              <a:t>}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51376" y="4116323"/>
            <a:ext cx="1432560" cy="1275715"/>
          </a:xfrm>
          <a:custGeom>
            <a:avLst/>
            <a:gdLst/>
            <a:ahLst/>
            <a:cxnLst/>
            <a:rect l="l" t="t" r="r" b="b"/>
            <a:pathLst>
              <a:path w="1432560" h="1275714">
                <a:moveTo>
                  <a:pt x="1401739" y="1247755"/>
                </a:moveTo>
                <a:lnTo>
                  <a:pt x="1395089" y="1227638"/>
                </a:lnTo>
                <a:lnTo>
                  <a:pt x="13715" y="0"/>
                </a:lnTo>
                <a:lnTo>
                  <a:pt x="0" y="16002"/>
                </a:lnTo>
                <a:lnTo>
                  <a:pt x="1381386" y="1243652"/>
                </a:lnTo>
                <a:lnTo>
                  <a:pt x="1401739" y="1247755"/>
                </a:lnTo>
                <a:close/>
              </a:path>
              <a:path w="1432560" h="1275714">
                <a:moveTo>
                  <a:pt x="1424177" y="1273888"/>
                </a:moveTo>
                <a:lnTo>
                  <a:pt x="1424177" y="1253490"/>
                </a:lnTo>
                <a:lnTo>
                  <a:pt x="1410461" y="1269492"/>
                </a:lnTo>
                <a:lnTo>
                  <a:pt x="1381386" y="1243652"/>
                </a:lnTo>
                <a:lnTo>
                  <a:pt x="1324355" y="1232154"/>
                </a:lnTo>
                <a:lnTo>
                  <a:pt x="1318259" y="1230630"/>
                </a:lnTo>
                <a:lnTo>
                  <a:pt x="1312925" y="1234440"/>
                </a:lnTo>
                <a:lnTo>
                  <a:pt x="1311402" y="1240536"/>
                </a:lnTo>
                <a:lnTo>
                  <a:pt x="1310639" y="1245870"/>
                </a:lnTo>
                <a:lnTo>
                  <a:pt x="1314449" y="1251204"/>
                </a:lnTo>
                <a:lnTo>
                  <a:pt x="1319783" y="1252728"/>
                </a:lnTo>
                <a:lnTo>
                  <a:pt x="1424177" y="1273888"/>
                </a:lnTo>
                <a:close/>
              </a:path>
              <a:path w="1432560" h="1275714">
                <a:moveTo>
                  <a:pt x="1432559" y="1275588"/>
                </a:moveTo>
                <a:lnTo>
                  <a:pt x="1396745" y="1165860"/>
                </a:lnTo>
                <a:lnTo>
                  <a:pt x="1395221" y="1160526"/>
                </a:lnTo>
                <a:lnTo>
                  <a:pt x="1389125" y="1157478"/>
                </a:lnTo>
                <a:lnTo>
                  <a:pt x="1383791" y="1159002"/>
                </a:lnTo>
                <a:lnTo>
                  <a:pt x="1378457" y="1161288"/>
                </a:lnTo>
                <a:lnTo>
                  <a:pt x="1375409" y="1166622"/>
                </a:lnTo>
                <a:lnTo>
                  <a:pt x="1376933" y="1172718"/>
                </a:lnTo>
                <a:lnTo>
                  <a:pt x="1395089" y="1227638"/>
                </a:lnTo>
                <a:lnTo>
                  <a:pt x="1424177" y="1253490"/>
                </a:lnTo>
                <a:lnTo>
                  <a:pt x="1424177" y="1273888"/>
                </a:lnTo>
                <a:lnTo>
                  <a:pt x="1432559" y="1275588"/>
                </a:lnTo>
                <a:close/>
              </a:path>
              <a:path w="1432560" h="1275714">
                <a:moveTo>
                  <a:pt x="1418843" y="1259713"/>
                </a:moveTo>
                <a:lnTo>
                  <a:pt x="1418843" y="1251204"/>
                </a:lnTo>
                <a:lnTo>
                  <a:pt x="1407413" y="1264920"/>
                </a:lnTo>
                <a:lnTo>
                  <a:pt x="1401739" y="1247755"/>
                </a:lnTo>
                <a:lnTo>
                  <a:pt x="1381386" y="1243652"/>
                </a:lnTo>
                <a:lnTo>
                  <a:pt x="1410461" y="1269492"/>
                </a:lnTo>
                <a:lnTo>
                  <a:pt x="1418843" y="1259713"/>
                </a:lnTo>
                <a:close/>
              </a:path>
              <a:path w="1432560" h="1275714">
                <a:moveTo>
                  <a:pt x="1424177" y="1253490"/>
                </a:moveTo>
                <a:lnTo>
                  <a:pt x="1395089" y="1227638"/>
                </a:lnTo>
                <a:lnTo>
                  <a:pt x="1401739" y="1247755"/>
                </a:lnTo>
                <a:lnTo>
                  <a:pt x="1418843" y="1251204"/>
                </a:lnTo>
                <a:lnTo>
                  <a:pt x="1418843" y="1259713"/>
                </a:lnTo>
                <a:lnTo>
                  <a:pt x="1424177" y="1253490"/>
                </a:lnTo>
                <a:close/>
              </a:path>
              <a:path w="1432560" h="1275714">
                <a:moveTo>
                  <a:pt x="1418843" y="1251204"/>
                </a:moveTo>
                <a:lnTo>
                  <a:pt x="1401739" y="1247755"/>
                </a:lnTo>
                <a:lnTo>
                  <a:pt x="1407413" y="1264920"/>
                </a:lnTo>
                <a:lnTo>
                  <a:pt x="1418843" y="125120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8203" y="4431029"/>
            <a:ext cx="4676140" cy="999490"/>
          </a:xfrm>
          <a:custGeom>
            <a:avLst/>
            <a:gdLst/>
            <a:ahLst/>
            <a:cxnLst/>
            <a:rect l="l" t="t" r="r" b="b"/>
            <a:pathLst>
              <a:path w="4676140" h="999489">
                <a:moveTo>
                  <a:pt x="4634925" y="952192"/>
                </a:moveTo>
                <a:lnTo>
                  <a:pt x="4619724" y="938752"/>
                </a:lnTo>
                <a:lnTo>
                  <a:pt x="4572" y="0"/>
                </a:lnTo>
                <a:lnTo>
                  <a:pt x="0" y="20574"/>
                </a:lnTo>
                <a:lnTo>
                  <a:pt x="4614637" y="959067"/>
                </a:lnTo>
                <a:lnTo>
                  <a:pt x="4634925" y="952192"/>
                </a:lnTo>
                <a:close/>
              </a:path>
              <a:path w="4676140" h="999489">
                <a:moveTo>
                  <a:pt x="4657344" y="967020"/>
                </a:moveTo>
                <a:lnTo>
                  <a:pt x="4657344" y="946403"/>
                </a:lnTo>
                <a:lnTo>
                  <a:pt x="4653534" y="966977"/>
                </a:lnTo>
                <a:lnTo>
                  <a:pt x="4614637" y="959067"/>
                </a:lnTo>
                <a:lnTo>
                  <a:pt x="4559808" y="977645"/>
                </a:lnTo>
                <a:lnTo>
                  <a:pt x="4554474" y="979169"/>
                </a:lnTo>
                <a:lnTo>
                  <a:pt x="4551426" y="985265"/>
                </a:lnTo>
                <a:lnTo>
                  <a:pt x="4553712" y="990599"/>
                </a:lnTo>
                <a:lnTo>
                  <a:pt x="4555236" y="996695"/>
                </a:lnTo>
                <a:lnTo>
                  <a:pt x="4561332" y="998981"/>
                </a:lnTo>
                <a:lnTo>
                  <a:pt x="4566666" y="997457"/>
                </a:lnTo>
                <a:lnTo>
                  <a:pt x="4657344" y="967020"/>
                </a:lnTo>
                <a:close/>
              </a:path>
              <a:path w="4676140" h="999489">
                <a:moveTo>
                  <a:pt x="4675632" y="960881"/>
                </a:moveTo>
                <a:lnTo>
                  <a:pt x="4590288" y="883919"/>
                </a:lnTo>
                <a:lnTo>
                  <a:pt x="4585716" y="880109"/>
                </a:lnTo>
                <a:lnTo>
                  <a:pt x="4578858" y="880109"/>
                </a:lnTo>
                <a:lnTo>
                  <a:pt x="4571238" y="889253"/>
                </a:lnTo>
                <a:lnTo>
                  <a:pt x="4572000" y="895349"/>
                </a:lnTo>
                <a:lnTo>
                  <a:pt x="4575810" y="899921"/>
                </a:lnTo>
                <a:lnTo>
                  <a:pt x="4619724" y="938752"/>
                </a:lnTo>
                <a:lnTo>
                  <a:pt x="4657344" y="946403"/>
                </a:lnTo>
                <a:lnTo>
                  <a:pt x="4657344" y="967020"/>
                </a:lnTo>
                <a:lnTo>
                  <a:pt x="4675632" y="960881"/>
                </a:lnTo>
                <a:close/>
              </a:path>
              <a:path w="4676140" h="999489">
                <a:moveTo>
                  <a:pt x="4652010" y="966668"/>
                </a:moveTo>
                <a:lnTo>
                  <a:pt x="4652010" y="946403"/>
                </a:lnTo>
                <a:lnTo>
                  <a:pt x="4648200" y="963929"/>
                </a:lnTo>
                <a:lnTo>
                  <a:pt x="4634925" y="952192"/>
                </a:lnTo>
                <a:lnTo>
                  <a:pt x="4614637" y="959067"/>
                </a:lnTo>
                <a:lnTo>
                  <a:pt x="4652010" y="966668"/>
                </a:lnTo>
                <a:close/>
              </a:path>
              <a:path w="4676140" h="999489">
                <a:moveTo>
                  <a:pt x="4657344" y="946403"/>
                </a:moveTo>
                <a:lnTo>
                  <a:pt x="4619724" y="938752"/>
                </a:lnTo>
                <a:lnTo>
                  <a:pt x="4634925" y="952192"/>
                </a:lnTo>
                <a:lnTo>
                  <a:pt x="4652010" y="946403"/>
                </a:lnTo>
                <a:lnTo>
                  <a:pt x="4652010" y="966668"/>
                </a:lnTo>
                <a:lnTo>
                  <a:pt x="4653534" y="966977"/>
                </a:lnTo>
                <a:lnTo>
                  <a:pt x="4657344" y="946403"/>
                </a:lnTo>
                <a:close/>
              </a:path>
              <a:path w="4676140" h="999489">
                <a:moveTo>
                  <a:pt x="4652010" y="946403"/>
                </a:moveTo>
                <a:lnTo>
                  <a:pt x="4634925" y="952192"/>
                </a:lnTo>
                <a:lnTo>
                  <a:pt x="4648200" y="963929"/>
                </a:lnTo>
                <a:lnTo>
                  <a:pt x="4652010" y="946403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3827" y="2856738"/>
            <a:ext cx="2289175" cy="2470150"/>
          </a:xfrm>
          <a:custGeom>
            <a:avLst/>
            <a:gdLst/>
            <a:ahLst/>
            <a:cxnLst/>
            <a:rect l="l" t="t" r="r" b="b"/>
            <a:pathLst>
              <a:path w="2289175" h="2470150">
                <a:moveTo>
                  <a:pt x="60960" y="2428017"/>
                </a:moveTo>
                <a:lnTo>
                  <a:pt x="21336" y="2359914"/>
                </a:lnTo>
                <a:lnTo>
                  <a:pt x="18287" y="2354580"/>
                </a:lnTo>
                <a:lnTo>
                  <a:pt x="12192" y="2353056"/>
                </a:lnTo>
                <a:lnTo>
                  <a:pt x="6858" y="2356104"/>
                </a:lnTo>
                <a:lnTo>
                  <a:pt x="1524" y="2358390"/>
                </a:lnTo>
                <a:lnTo>
                  <a:pt x="0" y="2365248"/>
                </a:lnTo>
                <a:lnTo>
                  <a:pt x="3048" y="2369820"/>
                </a:lnTo>
                <a:lnTo>
                  <a:pt x="50292" y="2451253"/>
                </a:lnTo>
                <a:lnTo>
                  <a:pt x="50292" y="2448306"/>
                </a:lnTo>
                <a:lnTo>
                  <a:pt x="51816" y="2448306"/>
                </a:lnTo>
                <a:lnTo>
                  <a:pt x="51816" y="2443734"/>
                </a:lnTo>
                <a:lnTo>
                  <a:pt x="60960" y="2428017"/>
                </a:lnTo>
                <a:close/>
              </a:path>
              <a:path w="2289175" h="2470150">
                <a:moveTo>
                  <a:pt x="2279142" y="833628"/>
                </a:moveTo>
                <a:lnTo>
                  <a:pt x="55625" y="833628"/>
                </a:lnTo>
                <a:lnTo>
                  <a:pt x="50292" y="838200"/>
                </a:lnTo>
                <a:lnTo>
                  <a:pt x="50292" y="2409682"/>
                </a:lnTo>
                <a:lnTo>
                  <a:pt x="60960" y="2428017"/>
                </a:lnTo>
                <a:lnTo>
                  <a:pt x="60960" y="854964"/>
                </a:lnTo>
                <a:lnTo>
                  <a:pt x="71628" y="844296"/>
                </a:lnTo>
                <a:lnTo>
                  <a:pt x="71627" y="854964"/>
                </a:lnTo>
                <a:lnTo>
                  <a:pt x="2268473" y="854963"/>
                </a:lnTo>
                <a:lnTo>
                  <a:pt x="2268474" y="844296"/>
                </a:lnTo>
                <a:lnTo>
                  <a:pt x="2279142" y="833628"/>
                </a:lnTo>
                <a:close/>
              </a:path>
              <a:path w="2289175" h="2470150">
                <a:moveTo>
                  <a:pt x="71627" y="2451253"/>
                </a:moveTo>
                <a:lnTo>
                  <a:pt x="71628" y="2448306"/>
                </a:lnTo>
                <a:lnTo>
                  <a:pt x="50292" y="2448306"/>
                </a:lnTo>
                <a:lnTo>
                  <a:pt x="50292" y="2451253"/>
                </a:lnTo>
                <a:lnTo>
                  <a:pt x="60960" y="2469642"/>
                </a:lnTo>
                <a:lnTo>
                  <a:pt x="71627" y="2451253"/>
                </a:lnTo>
                <a:close/>
              </a:path>
              <a:path w="2289175" h="2470150">
                <a:moveTo>
                  <a:pt x="70104" y="2443734"/>
                </a:moveTo>
                <a:lnTo>
                  <a:pt x="60960" y="2428017"/>
                </a:lnTo>
                <a:lnTo>
                  <a:pt x="51816" y="2443734"/>
                </a:lnTo>
                <a:lnTo>
                  <a:pt x="70104" y="2443734"/>
                </a:lnTo>
                <a:close/>
              </a:path>
              <a:path w="2289175" h="2470150">
                <a:moveTo>
                  <a:pt x="70104" y="2448306"/>
                </a:moveTo>
                <a:lnTo>
                  <a:pt x="70104" y="2443734"/>
                </a:lnTo>
                <a:lnTo>
                  <a:pt x="51816" y="2443734"/>
                </a:lnTo>
                <a:lnTo>
                  <a:pt x="51816" y="2448306"/>
                </a:lnTo>
                <a:lnTo>
                  <a:pt x="70104" y="2448306"/>
                </a:lnTo>
                <a:close/>
              </a:path>
              <a:path w="2289175" h="2470150">
                <a:moveTo>
                  <a:pt x="71627" y="854964"/>
                </a:moveTo>
                <a:lnTo>
                  <a:pt x="71628" y="844296"/>
                </a:lnTo>
                <a:lnTo>
                  <a:pt x="60960" y="854964"/>
                </a:lnTo>
                <a:lnTo>
                  <a:pt x="71627" y="854964"/>
                </a:lnTo>
                <a:close/>
              </a:path>
              <a:path w="2289175" h="2470150">
                <a:moveTo>
                  <a:pt x="71628" y="2409682"/>
                </a:moveTo>
                <a:lnTo>
                  <a:pt x="71627" y="854964"/>
                </a:lnTo>
                <a:lnTo>
                  <a:pt x="60960" y="854964"/>
                </a:lnTo>
                <a:lnTo>
                  <a:pt x="60960" y="2428017"/>
                </a:lnTo>
                <a:lnTo>
                  <a:pt x="71628" y="2409682"/>
                </a:lnTo>
                <a:close/>
              </a:path>
              <a:path w="2289175" h="2470150">
                <a:moveTo>
                  <a:pt x="121920" y="2365248"/>
                </a:moveTo>
                <a:lnTo>
                  <a:pt x="120396" y="2358390"/>
                </a:lnTo>
                <a:lnTo>
                  <a:pt x="115062" y="2356104"/>
                </a:lnTo>
                <a:lnTo>
                  <a:pt x="110490" y="2353056"/>
                </a:lnTo>
                <a:lnTo>
                  <a:pt x="103631" y="2354580"/>
                </a:lnTo>
                <a:lnTo>
                  <a:pt x="100584" y="2359914"/>
                </a:lnTo>
                <a:lnTo>
                  <a:pt x="60960" y="2428017"/>
                </a:lnTo>
                <a:lnTo>
                  <a:pt x="70104" y="2443734"/>
                </a:lnTo>
                <a:lnTo>
                  <a:pt x="70104" y="2448306"/>
                </a:lnTo>
                <a:lnTo>
                  <a:pt x="71628" y="2448306"/>
                </a:lnTo>
                <a:lnTo>
                  <a:pt x="71627" y="2451253"/>
                </a:lnTo>
                <a:lnTo>
                  <a:pt x="118872" y="2369820"/>
                </a:lnTo>
                <a:lnTo>
                  <a:pt x="121920" y="2365248"/>
                </a:lnTo>
                <a:close/>
              </a:path>
              <a:path w="2289175" h="2470150">
                <a:moveTo>
                  <a:pt x="2289048" y="850391"/>
                </a:moveTo>
                <a:lnTo>
                  <a:pt x="2289048" y="0"/>
                </a:lnTo>
                <a:lnTo>
                  <a:pt x="2268474" y="0"/>
                </a:lnTo>
                <a:lnTo>
                  <a:pt x="2268473" y="833628"/>
                </a:lnTo>
                <a:lnTo>
                  <a:pt x="2279142" y="833628"/>
                </a:lnTo>
                <a:lnTo>
                  <a:pt x="2279142" y="854963"/>
                </a:lnTo>
                <a:lnTo>
                  <a:pt x="2284476" y="854963"/>
                </a:lnTo>
                <a:lnTo>
                  <a:pt x="2289048" y="850391"/>
                </a:lnTo>
                <a:close/>
              </a:path>
              <a:path w="2289175" h="2470150">
                <a:moveTo>
                  <a:pt x="2279142" y="854963"/>
                </a:moveTo>
                <a:lnTo>
                  <a:pt x="2279142" y="833628"/>
                </a:lnTo>
                <a:lnTo>
                  <a:pt x="2268474" y="844296"/>
                </a:lnTo>
                <a:lnTo>
                  <a:pt x="2268473" y="854963"/>
                </a:lnTo>
                <a:lnTo>
                  <a:pt x="2279142" y="854963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1 - Basic of C++">
  <a:themeElements>
    <a:clrScheme name="L1 - Basic of C++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L1 - Basic of C++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1 - Basic of C++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3631</Words>
  <Application>Microsoft Office PowerPoint</Application>
  <PresentationFormat>Custom</PresentationFormat>
  <Paragraphs>447</Paragraphs>
  <Slides>51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Black</vt:lpstr>
      <vt:lpstr>Calibri</vt:lpstr>
      <vt:lpstr>Courier New</vt:lpstr>
      <vt:lpstr>Garamond</vt:lpstr>
      <vt:lpstr>Symbol</vt:lpstr>
      <vt:lpstr>Times New Roman</vt:lpstr>
      <vt:lpstr>Wingdings</vt:lpstr>
      <vt:lpstr>Office Theme</vt:lpstr>
      <vt:lpstr>L1 - Basic of C++</vt:lpstr>
      <vt:lpstr>Data Structures and Algorithms</vt:lpstr>
      <vt:lpstr>Acknowledgement</vt:lpstr>
      <vt:lpstr>Policies for students</vt:lpstr>
      <vt:lpstr>Recording of modifications</vt:lpstr>
      <vt:lpstr>CS2010 – Data Structures  and Algorithms II</vt:lpstr>
      <vt:lpstr>Outline of this Lecture</vt:lpstr>
      <vt:lpstr>PowerPoint Presentation</vt:lpstr>
      <vt:lpstr>Union‐Find Disjoint Sets (UFDS)</vt:lpstr>
      <vt:lpstr>Example with 3 Disjoint Sets</vt:lpstr>
      <vt:lpstr>Representation of UFDS</vt:lpstr>
      <vt:lpstr>UFDS – FindSet Operation</vt:lpstr>
      <vt:lpstr>UFDS – UnionSet Operation (1)</vt:lpstr>
      <vt:lpstr>UFDS – UnionSet Operation (2)</vt:lpstr>
      <vt:lpstr>Constructor, e.g. UnionFind(5)</vt:lpstr>
      <vt:lpstr>unionSet(0, 1) then unionSet(2, 3)</vt:lpstr>
      <vt:lpstr>unionSet(4, 3)</vt:lpstr>
      <vt:lpstr>isSameSet(0, 4)</vt:lpstr>
      <vt:lpstr>unionSet(0, 3)</vt:lpstr>
      <vt:lpstr>findSet(0)</vt:lpstr>
      <vt:lpstr>UFDS – Summary</vt:lpstr>
      <vt:lpstr>VisuAlgo UFDS Exercise (1)</vt:lpstr>
      <vt:lpstr>VisuAlgo UFDS Exercise (2)</vt:lpstr>
      <vt:lpstr>PowerPoint Presentation</vt:lpstr>
      <vt:lpstr>Lightweight (Small) Set of Booleans</vt:lpstr>
      <vt:lpstr>Bit Operations (1)</vt:lpstr>
      <vt:lpstr>Bit Operations (2)</vt:lpstr>
      <vt:lpstr>Bit Operations (3)</vt:lpstr>
      <vt:lpstr>Bit Operations (4)</vt:lpstr>
      <vt:lpstr>Bit Operations (5)</vt:lpstr>
      <vt:lpstr>VisuAlgo Bitmask Exercise</vt:lpstr>
      <vt:lpstr>PowerPoint Presentation</vt:lpstr>
      <vt:lpstr>Graph Terminologies (1)</vt:lpstr>
      <vt:lpstr>Graph is…</vt:lpstr>
      <vt:lpstr>Social Network</vt:lpstr>
      <vt:lpstr>Graph Terminologies (2)</vt:lpstr>
      <vt:lpstr>Graph Terminologies (3)</vt:lpstr>
      <vt:lpstr>Transportation Network</vt:lpstr>
      <vt:lpstr>Internet / Computer Networks</vt:lpstr>
      <vt:lpstr>Communication Network</vt:lpstr>
      <vt:lpstr>Optimization</vt:lpstr>
      <vt:lpstr>Graph Terminologies (4)</vt:lpstr>
      <vt:lpstr>Graph Terminologies (5)</vt:lpstr>
      <vt:lpstr>PowerPoint Presentation</vt:lpstr>
      <vt:lpstr>Next, we will discuss three Graph DS  http://visualgo.net/graphds.html</vt:lpstr>
      <vt:lpstr>Adjacency Matrix</vt:lpstr>
      <vt:lpstr>Adjacency List</vt:lpstr>
      <vt:lpstr>Edge List</vt:lpstr>
      <vt:lpstr>Java Implementation (1)</vt:lpstr>
      <vt:lpstr>Java Implementation (2)</vt:lpstr>
      <vt:lpstr>Java Implementation (3)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- 05-Laying-the-Foundations-55</dc:title>
  <dc:creator>DCSSH</dc:creator>
  <cp:lastModifiedBy>Cẩm Quang Dung</cp:lastModifiedBy>
  <cp:revision>3</cp:revision>
  <dcterms:created xsi:type="dcterms:W3CDTF">2015-11-28T09:08:25Z</dcterms:created>
  <dcterms:modified xsi:type="dcterms:W3CDTF">2022-11-07T12:58:57Z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2015-07-24T00:00:00Z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2015-11-28T00:00:00Z</vt:filetime>
  </property>
</Properties>
</file>